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244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s-ES_tradnl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BE1EF4-31ED-45C2-AC47-F2718A41336B}" type="datetimeFigureOut">
              <a:rPr lang="en-US" smtClean="0"/>
              <a:t>12/11/15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12/11/15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, alternati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10" name="Picture 9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1" name="Picture 10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12/11/15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12/11/15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>
            <a:xfrm>
              <a:off x="0" y="0"/>
              <a:ext cx="7467600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428309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12/11/15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12/11/15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BE1EF4-31ED-45C2-AC47-F2718A41336B}" type="datetimeFigureOut">
              <a:rPr lang="en-US" smtClean="0"/>
              <a:t>12/11/15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 anchorCtr="0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12/11/15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oup 9"/>
          <p:cNvGrpSpPr/>
          <p:nvPr/>
        </p:nvGrpSpPr>
        <p:grpSpPr>
          <a:xfrm>
            <a:off x="0" y="0"/>
            <a:ext cx="9144000" cy="1191256"/>
            <a:chOff x="0" y="0"/>
            <a:chExt cx="9144000" cy="1191256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flipV="1">
            <a:off x="0" y="5666744"/>
            <a:ext cx="9144000" cy="1191256"/>
            <a:chOff x="0" y="0"/>
            <a:chExt cx="9144000" cy="1191256"/>
          </a:xfrm>
        </p:grpSpPr>
        <p:pic>
          <p:nvPicPr>
            <p:cNvPr id="12" name="Picture 11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13" name="Picture 12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pic>
        <p:nvPicPr>
          <p:cNvPr id="14" name="Picture 13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3258805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0" name="Picture 9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12/11/15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11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2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12/11/15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  <p:pic>
        <p:nvPicPr>
          <p:cNvPr id="14" name="Picture 13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6048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5" name="Picture 14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80052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8" name="Picture 7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12/11/15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12/11/15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12/11/15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162" y="40341"/>
            <a:ext cx="7570787" cy="14119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162" y="1761565"/>
            <a:ext cx="7570787" cy="4289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A6BE1EF4-31ED-45C2-AC47-F2718A41336B}" type="datetimeFigureOut">
              <a:rPr lang="en-US" smtClean="0"/>
              <a:t>12/11/15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203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xStyles>
    <p:titleStyle>
      <a:lvl1pPr algn="ctr" defTabSz="914400" rtl="0" eaLnBrk="1" latinLnBrk="0" hangingPunct="1">
        <a:lnSpc>
          <a:spcPts val="6000"/>
        </a:lnSpc>
        <a:spcBef>
          <a:spcPct val="0"/>
        </a:spcBef>
        <a:buNone/>
        <a:defRPr sz="540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54200" y="670890"/>
            <a:ext cx="5446713" cy="1470025"/>
          </a:xfrm>
        </p:spPr>
        <p:txBody>
          <a:bodyPr/>
          <a:lstStyle/>
          <a:p>
            <a:r>
              <a:rPr lang="es-E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Narrow"/>
                <a:cs typeface="Arial Narrow"/>
              </a:rPr>
              <a:t>Planificación </a:t>
            </a:r>
            <a:br>
              <a:rPr lang="es-E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Narrow"/>
                <a:cs typeface="Arial Narrow"/>
              </a:rPr>
            </a:br>
            <a:r>
              <a:rPr lang="es-E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Narrow"/>
                <a:cs typeface="Arial Narrow"/>
              </a:rPr>
              <a:t>M.M – M.I.A</a:t>
            </a:r>
            <a:endParaRPr lang="es-E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 Narrow"/>
              <a:cs typeface="Arial Narrow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89667" y="2140915"/>
            <a:ext cx="5446713" cy="851647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Asociación Venezolana Sur Occidental</a:t>
            </a:r>
            <a:endParaRPr lang="es-E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Imagen 3" descr="LogoOfici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144" y="5204011"/>
            <a:ext cx="1159212" cy="138675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861734" y="5618594"/>
            <a:ext cx="3064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Año del Evangelismo</a:t>
            </a:r>
          </a:p>
          <a:p>
            <a:pPr algn="ctr"/>
            <a:r>
              <a:rPr lang="es-ES" sz="2400" dirty="0" smtClean="0"/>
              <a:t>201</a:t>
            </a:r>
            <a:r>
              <a:rPr lang="es-ES" dirty="0" smtClean="0"/>
              <a:t>6</a:t>
            </a:r>
            <a:endParaRPr lang="es-ES" dirty="0"/>
          </a:p>
        </p:txBody>
      </p:sp>
      <p:pic>
        <p:nvPicPr>
          <p:cNvPr id="6" name="Imagen 5" descr="LOGO MM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534" y="100604"/>
            <a:ext cx="1216822" cy="831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 descr="LOGO MIA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49" y="100604"/>
            <a:ext cx="1003783" cy="83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78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Septiembre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7329343"/>
              </p:ext>
            </p:extLst>
          </p:nvPr>
        </p:nvGraphicFramePr>
        <p:xfrm>
          <a:off x="860952" y="1926173"/>
          <a:ext cx="7693026" cy="406929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564342"/>
                <a:gridCol w="2564342"/>
                <a:gridCol w="2564342"/>
              </a:tblGrid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Fecha y Lugar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Nombre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Descripción</a:t>
                      </a:r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10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Congreso de Jóvenes AVSOC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17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Día del Conquistador</a:t>
                      </a:r>
                    </a:p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Encuentro de Talento Infantil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n 4" descr="LogoOfici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7" y="84665"/>
            <a:ext cx="946149" cy="12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421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Octubre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4454372"/>
              </p:ext>
            </p:extLst>
          </p:nvPr>
        </p:nvGraphicFramePr>
        <p:xfrm>
          <a:off x="860952" y="1649515"/>
          <a:ext cx="7693026" cy="508423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564342"/>
                <a:gridCol w="2564342"/>
                <a:gridCol w="2564342"/>
              </a:tblGrid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Fecha y Lugar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Nombre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Descripción</a:t>
                      </a:r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1 y 2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Radio </a:t>
                      </a:r>
                      <a:r>
                        <a:rPr lang="es-ES" dirty="0" err="1" smtClean="0"/>
                        <a:t>Maraton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8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err="1" smtClean="0"/>
                        <a:t>Dia</a:t>
                      </a:r>
                      <a:r>
                        <a:rPr lang="es-ES" dirty="0" smtClean="0"/>
                        <a:t> ministerios especiales</a:t>
                      </a:r>
                    </a:p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15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Congreso</a:t>
                      </a:r>
                      <a:r>
                        <a:rPr lang="es-ES" baseline="0" dirty="0" smtClean="0"/>
                        <a:t> de Ministerio Infantil y del Adolescente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Festival de Grupos pequeños infantiles</a:t>
                      </a:r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n 4" descr="LogoOfici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7" y="84665"/>
            <a:ext cx="946149" cy="12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483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Noviembre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0563398"/>
              </p:ext>
            </p:extLst>
          </p:nvPr>
        </p:nvGraphicFramePr>
        <p:xfrm>
          <a:off x="860952" y="1756843"/>
          <a:ext cx="7693026" cy="444415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564342"/>
                <a:gridCol w="2564342"/>
                <a:gridCol w="2564342"/>
              </a:tblGrid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Fecha y Lugar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Nombre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Descripción</a:t>
                      </a:r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5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12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19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Programa</a:t>
                      </a:r>
                      <a:r>
                        <a:rPr lang="es-ES" baseline="0" dirty="0" smtClean="0"/>
                        <a:t> de Cierre de Certificación </a:t>
                      </a:r>
                    </a:p>
                    <a:p>
                      <a:r>
                        <a:rPr lang="es-ES" baseline="0" dirty="0" smtClean="0"/>
                        <a:t>Pensando Bien, </a:t>
                      </a:r>
                      <a:r>
                        <a:rPr lang="es-ES" baseline="0" smtClean="0"/>
                        <a:t>viviendo bien.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n 4" descr="LogoOfici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7" y="84665"/>
            <a:ext cx="946149" cy="12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909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Diciembre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033303"/>
              </p:ext>
            </p:extLst>
          </p:nvPr>
        </p:nvGraphicFramePr>
        <p:xfrm>
          <a:off x="860952" y="1706044"/>
          <a:ext cx="7693026" cy="488314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564342"/>
                <a:gridCol w="2564342"/>
                <a:gridCol w="2564342"/>
              </a:tblGrid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Fecha y Lugar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Nombre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Descripción</a:t>
                      </a:r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Graduación de Educaci</a:t>
                      </a:r>
                      <a:r>
                        <a:rPr lang="es-ES" dirty="0" smtClean="0"/>
                        <a:t>ón no Formal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10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17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n 4" descr="LogoOfici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7" y="84665"/>
            <a:ext cx="946149" cy="12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88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LOGO MM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867" y="220132"/>
            <a:ext cx="1216822" cy="831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Enero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3104604"/>
              </p:ext>
            </p:extLst>
          </p:nvPr>
        </p:nvGraphicFramePr>
        <p:xfrm>
          <a:off x="1217084" y="1706283"/>
          <a:ext cx="7264401" cy="482619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421467"/>
                <a:gridCol w="2421467"/>
                <a:gridCol w="2421467"/>
              </a:tblGrid>
              <a:tr h="75609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Fecha y Lugar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Nombre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Descripción</a:t>
                      </a:r>
                      <a:endParaRPr lang="es-ES" dirty="0"/>
                    </a:p>
                  </a:txBody>
                  <a:tcPr/>
                </a:tc>
              </a:tr>
              <a:tr h="784171">
                <a:tc>
                  <a:txBody>
                    <a:bodyPr/>
                    <a:lstStyle/>
                    <a:p>
                      <a:r>
                        <a:rPr lang="es-ES" sz="1400" b="1" dirty="0" smtClean="0"/>
                        <a:t>9</a:t>
                      </a:r>
                    </a:p>
                    <a:p>
                      <a:r>
                        <a:rPr lang="es-ES" sz="1400" dirty="0" smtClean="0"/>
                        <a:t>GP</a:t>
                      </a:r>
                      <a:r>
                        <a:rPr lang="es-ES" sz="1400" baseline="0" dirty="0" smtClean="0"/>
                        <a:t> de Mujeres (Dorcas)</a:t>
                      </a:r>
                      <a:endParaRPr lang="es-ES" sz="1400" dirty="0" smtClean="0"/>
                    </a:p>
                    <a:p>
                      <a:endParaRPr lang="es-E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Reaviva la Iglesia que está en su casa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 dirty="0"/>
                    </a:p>
                  </a:txBody>
                  <a:tcPr/>
                </a:tc>
              </a:tr>
              <a:tr h="1337703">
                <a:tc>
                  <a:txBody>
                    <a:bodyPr/>
                    <a:lstStyle/>
                    <a:p>
                      <a:r>
                        <a:rPr lang="es-ES" sz="1400" b="1" dirty="0" smtClean="0"/>
                        <a:t>16</a:t>
                      </a:r>
                    </a:p>
                    <a:p>
                      <a:r>
                        <a:rPr lang="es-ES" sz="1400" dirty="0" smtClean="0"/>
                        <a:t>POR</a:t>
                      </a:r>
                      <a:r>
                        <a:rPr lang="es-ES" sz="1400" baseline="0" dirty="0" smtClean="0"/>
                        <a:t> DISTRITO O IGLESIA</a:t>
                      </a:r>
                    </a:p>
                    <a:p>
                      <a:endParaRPr lang="es-ES" sz="1400" baseline="0" dirty="0" smtClean="0"/>
                    </a:p>
                    <a:p>
                      <a:endParaRPr lang="es-ES" sz="1400" baseline="0" dirty="0" smtClean="0"/>
                    </a:p>
                    <a:p>
                      <a:r>
                        <a:rPr lang="es-ES" sz="1400" baseline="0" dirty="0" smtClean="0"/>
                        <a:t>15 -16 Reunión en oficina.</a:t>
                      </a:r>
                      <a:endParaRPr lang="es-E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Cierre de los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smtClean="0"/>
                        <a:t>10 Días de Oración.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smtClean="0"/>
                        <a:t>Familia Ministerial en Comunión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400" dirty="0" smtClean="0"/>
                        <a:t>Desayuno Saludable</a:t>
                      </a:r>
                    </a:p>
                    <a:p>
                      <a:pPr algn="just"/>
                      <a:r>
                        <a:rPr lang="es-ES" sz="1400" dirty="0" smtClean="0"/>
                        <a:t>Una</a:t>
                      </a:r>
                      <a:r>
                        <a:rPr lang="es-ES" sz="1400" baseline="0" dirty="0" smtClean="0"/>
                        <a:t> semana de Oración en GP de Mujeres. Se o</a:t>
                      </a:r>
                      <a:r>
                        <a:rPr lang="es-ES" sz="1400" dirty="0" smtClean="0"/>
                        <a:t>rganizar por iglesia grupos de Oración</a:t>
                      </a:r>
                      <a:r>
                        <a:rPr lang="es-ES" sz="1400" baseline="0" dirty="0" smtClean="0"/>
                        <a:t> de Mujeres.</a:t>
                      </a:r>
                    </a:p>
                    <a:p>
                      <a:pPr algn="just"/>
                      <a:endParaRPr lang="es-ES" sz="1400" baseline="0" dirty="0" smtClean="0"/>
                    </a:p>
                    <a:p>
                      <a:pPr algn="just"/>
                      <a:endParaRPr lang="es-ES" sz="1400" baseline="0" dirty="0" smtClean="0"/>
                    </a:p>
                  </a:txBody>
                  <a:tcPr/>
                </a:tc>
              </a:tr>
              <a:tr h="905526">
                <a:tc>
                  <a:txBody>
                    <a:bodyPr/>
                    <a:lstStyle/>
                    <a:p>
                      <a:r>
                        <a:rPr lang="es-ES" sz="1400" b="1" dirty="0" smtClean="0"/>
                        <a:t>23</a:t>
                      </a:r>
                    </a:p>
                    <a:p>
                      <a:r>
                        <a:rPr lang="es-ES" sz="1400" dirty="0" smtClean="0"/>
                        <a:t>Valera</a:t>
                      </a:r>
                      <a:endParaRPr lang="es-ES" sz="1400" baseline="0" dirty="0" smtClean="0"/>
                    </a:p>
                    <a:p>
                      <a:r>
                        <a:rPr lang="es-ES" sz="1400" baseline="0" dirty="0" smtClean="0"/>
                        <a:t>Iglesia de </a:t>
                      </a:r>
                      <a:r>
                        <a:rPr lang="es-ES" sz="1400" baseline="0" dirty="0" err="1" smtClean="0"/>
                        <a:t>Mahanaim</a:t>
                      </a:r>
                      <a:endParaRPr lang="es-ES" sz="1400" dirty="0" smtClean="0"/>
                    </a:p>
                    <a:p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 dirty="0" smtClean="0"/>
                    </a:p>
                    <a:p>
                      <a:r>
                        <a:rPr lang="es-ES" sz="1400" dirty="0" err="1" smtClean="0"/>
                        <a:t>Capacitaciñon</a:t>
                      </a:r>
                      <a:r>
                        <a:rPr lang="es-ES" sz="1400" baseline="0" dirty="0" smtClean="0"/>
                        <a:t> 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400" dirty="0" err="1" smtClean="0"/>
                        <a:t>Capacitacion</a:t>
                      </a:r>
                      <a:r>
                        <a:rPr lang="es-ES" sz="1400" baseline="0" dirty="0" smtClean="0"/>
                        <a:t> para padres .. Talleres.</a:t>
                      </a:r>
                      <a:endParaRPr lang="es-ES" sz="1400" dirty="0"/>
                    </a:p>
                  </a:txBody>
                  <a:tcPr/>
                </a:tc>
              </a:tr>
              <a:tr h="756090">
                <a:tc>
                  <a:txBody>
                    <a:bodyPr/>
                    <a:lstStyle/>
                    <a:p>
                      <a:r>
                        <a:rPr lang="es-ES" sz="1400" b="1" dirty="0" smtClean="0"/>
                        <a:t>30</a:t>
                      </a:r>
                    </a:p>
                    <a:p>
                      <a:r>
                        <a:rPr lang="es-ES" sz="1400" dirty="0" smtClean="0"/>
                        <a:t>Distrito</a:t>
                      </a:r>
                      <a:r>
                        <a:rPr lang="es-ES" sz="1400" baseline="0" dirty="0" smtClean="0"/>
                        <a:t> de Apure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 dirty="0" smtClean="0"/>
                    </a:p>
                    <a:p>
                      <a:r>
                        <a:rPr lang="es-ES" sz="1400" dirty="0" smtClean="0"/>
                        <a:t>Supervisión  MIA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400" dirty="0" smtClean="0"/>
                        <a:t>Observación de salones y capacitación</a:t>
                      </a:r>
                      <a:r>
                        <a:rPr lang="es-ES" sz="1400" baseline="0" dirty="0" smtClean="0"/>
                        <a:t> de maestras</a:t>
                      </a:r>
                      <a:endParaRPr lang="es-ES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Imagen 6" descr="LogoOficia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7" y="84665"/>
            <a:ext cx="946149" cy="12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18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Febrero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5259511"/>
              </p:ext>
            </p:extLst>
          </p:nvPr>
        </p:nvGraphicFramePr>
        <p:xfrm>
          <a:off x="792162" y="1803648"/>
          <a:ext cx="7693026" cy="454469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564342"/>
                <a:gridCol w="2564342"/>
                <a:gridCol w="2564342"/>
              </a:tblGrid>
              <a:tr h="813858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Fecha y Lugar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Nombre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Descripción</a:t>
                      </a:r>
                      <a:endParaRPr lang="es-ES" dirty="0"/>
                    </a:p>
                  </a:txBody>
                  <a:tcPr/>
                </a:tc>
              </a:tr>
              <a:tr h="599822">
                <a:tc>
                  <a:txBody>
                    <a:bodyPr/>
                    <a:lstStyle/>
                    <a:p>
                      <a:r>
                        <a:rPr lang="es-ES" b="1" dirty="0" smtClean="0"/>
                        <a:t>6</a:t>
                      </a:r>
                    </a:p>
                    <a:p>
                      <a:r>
                        <a:rPr lang="es-ES" dirty="0" smtClean="0"/>
                        <a:t>5</a:t>
                      </a:r>
                      <a:r>
                        <a:rPr lang="es-ES" baseline="0" dirty="0" smtClean="0"/>
                        <a:t> . 9</a:t>
                      </a:r>
                      <a:endParaRPr lang="es-ES" dirty="0" smtClean="0"/>
                    </a:p>
                    <a:p>
                      <a:r>
                        <a:rPr lang="es-ES" dirty="0" smtClean="0"/>
                        <a:t>El Nula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Camporee de Aventureros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Programa para los niños y niñas</a:t>
                      </a:r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b="1" dirty="0" smtClean="0"/>
                        <a:t>13</a:t>
                      </a:r>
                    </a:p>
                    <a:p>
                      <a:r>
                        <a:rPr lang="es-ES" dirty="0" smtClean="0"/>
                        <a:t>En cada Iglesia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r>
                        <a:rPr lang="es-ES" dirty="0" smtClean="0"/>
                        <a:t>Iglesia Infantil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Penetrando en el mundo de los Niños.</a:t>
                      </a:r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b="1" dirty="0" smtClean="0"/>
                        <a:t>20</a:t>
                      </a:r>
                    </a:p>
                    <a:p>
                      <a:r>
                        <a:rPr lang="es-ES" b="0" dirty="0" smtClean="0"/>
                        <a:t>Distrito</a:t>
                      </a:r>
                      <a:r>
                        <a:rPr lang="es-ES" b="0" baseline="0" dirty="0" smtClean="0"/>
                        <a:t> de </a:t>
                      </a:r>
                      <a:r>
                        <a:rPr lang="es-ES" b="0" baseline="0" dirty="0" smtClean="0"/>
                        <a:t>Táchira</a:t>
                      </a:r>
                    </a:p>
                    <a:p>
                      <a:endParaRPr lang="es-ES" b="0" baseline="0" dirty="0" smtClean="0"/>
                    </a:p>
                    <a:p>
                      <a:r>
                        <a:rPr lang="es-ES" b="0" baseline="0" dirty="0" smtClean="0"/>
                        <a:t>21 </a:t>
                      </a:r>
                      <a:endParaRPr lang="es-ES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r>
                        <a:rPr lang="es-ES" dirty="0" smtClean="0"/>
                        <a:t>Supervisión</a:t>
                      </a:r>
                    </a:p>
                    <a:p>
                      <a:endParaRPr lang="es-ES" dirty="0" smtClean="0"/>
                    </a:p>
                    <a:p>
                      <a:pPr algn="ctr"/>
                      <a:r>
                        <a:rPr lang="es-ES" b="1" dirty="0" smtClean="0"/>
                        <a:t>Demo de EBV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 smtClean="0"/>
                        <a:t>Supervisión de Salones y Capacitación Maestras</a:t>
                      </a:r>
                    </a:p>
                    <a:p>
                      <a:pPr algn="just"/>
                      <a:endParaRPr lang="es-ES" dirty="0" smtClean="0"/>
                    </a:p>
                    <a:p>
                      <a:pPr algn="just"/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b="1" dirty="0" smtClean="0"/>
                        <a:t>27</a:t>
                      </a:r>
                    </a:p>
                    <a:p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n 4" descr="LogoOfici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7" y="84665"/>
            <a:ext cx="946149" cy="12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727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Marzo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8686889"/>
              </p:ext>
            </p:extLst>
          </p:nvPr>
        </p:nvGraphicFramePr>
        <p:xfrm>
          <a:off x="742421" y="1722977"/>
          <a:ext cx="7693026" cy="483721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564342"/>
                <a:gridCol w="2564342"/>
                <a:gridCol w="2564342"/>
              </a:tblGrid>
              <a:tr h="813858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Fecha y Lugar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Nombre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Descripción</a:t>
                      </a:r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sz="1600" b="1" dirty="0" smtClean="0"/>
                        <a:t>5</a:t>
                      </a:r>
                    </a:p>
                    <a:p>
                      <a:r>
                        <a:rPr lang="es-ES" sz="1600" dirty="0" smtClean="0"/>
                        <a:t>Todas las</a:t>
                      </a:r>
                      <a:r>
                        <a:rPr lang="es-ES" sz="1600" baseline="0" dirty="0" smtClean="0"/>
                        <a:t> Iglesias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Día de Oración de la Mujer</a:t>
                      </a:r>
                    </a:p>
                    <a:p>
                      <a:r>
                        <a:rPr lang="es-ES" sz="1600" dirty="0" smtClean="0"/>
                        <a:t>Y Bautismo de la mujer</a:t>
                      </a:r>
                    </a:p>
                    <a:p>
                      <a:endParaRPr lang="es-ES" sz="1600" dirty="0" smtClean="0"/>
                    </a:p>
                    <a:p>
                      <a:r>
                        <a:rPr lang="es-ES" sz="1600" dirty="0" smtClean="0"/>
                        <a:t>La concordia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Programa Especial en la mañana</a:t>
                      </a:r>
                      <a:r>
                        <a:rPr lang="es-ES" sz="1600" baseline="0" dirty="0" smtClean="0"/>
                        <a:t> y </a:t>
                      </a:r>
                      <a:r>
                        <a:rPr lang="es-ES" sz="1600" dirty="0" smtClean="0"/>
                        <a:t>RALLY  </a:t>
                      </a:r>
                      <a:r>
                        <a:rPr lang="es-ES" sz="1600" baseline="0" dirty="0" smtClean="0"/>
                        <a:t> BIBLICO en la tarde.</a:t>
                      </a:r>
                    </a:p>
                    <a:p>
                      <a:endParaRPr lang="es-ES" sz="1600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sz="1600" b="1" dirty="0" smtClean="0"/>
                        <a:t>12      </a:t>
                      </a:r>
                    </a:p>
                    <a:p>
                      <a:r>
                        <a:rPr lang="es-ES" sz="1600" dirty="0" smtClean="0"/>
                        <a:t>Apure.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Investidura de Dorcas y Buenos Samaritanos</a:t>
                      </a:r>
                    </a:p>
                    <a:p>
                      <a:r>
                        <a:rPr lang="es-ES" sz="1600" dirty="0" smtClean="0"/>
                        <a:t>(Apure)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Niveles de Ministerio de la Mujer en Dorcas.</a:t>
                      </a:r>
                      <a:endParaRPr lang="es-ES" sz="1600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sz="1600" b="1" dirty="0" smtClean="0"/>
                        <a:t>19</a:t>
                      </a:r>
                    </a:p>
                    <a:p>
                      <a:r>
                        <a:rPr lang="es-ES" sz="1600" b="0" dirty="0" smtClean="0"/>
                        <a:t>Distrito</a:t>
                      </a:r>
                      <a:r>
                        <a:rPr lang="es-ES" sz="1600" b="0" baseline="0" dirty="0" smtClean="0"/>
                        <a:t> de Táchira.</a:t>
                      </a:r>
                      <a:endParaRPr lang="es-E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Supervisión MIA</a:t>
                      </a:r>
                    </a:p>
                    <a:p>
                      <a:endParaRPr lang="es-ES" sz="1600" dirty="0" smtClean="0"/>
                    </a:p>
                    <a:p>
                      <a:r>
                        <a:rPr lang="es-ES" sz="1600" dirty="0" smtClean="0"/>
                        <a:t>Día bautismos J.A</a:t>
                      </a:r>
                    </a:p>
                    <a:p>
                      <a:endParaRPr lang="es-ES" sz="1600" dirty="0" smtClean="0"/>
                    </a:p>
                    <a:p>
                      <a:r>
                        <a:rPr lang="es-ES" sz="1600" dirty="0" smtClean="0"/>
                        <a:t>Camporee Guías</a:t>
                      </a:r>
                      <a:r>
                        <a:rPr lang="es-ES" sz="1600" baseline="0" dirty="0" smtClean="0"/>
                        <a:t> Mayores</a:t>
                      </a:r>
                      <a:endParaRPr lang="es-E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Supervisión de</a:t>
                      </a:r>
                      <a:r>
                        <a:rPr lang="es-ES" sz="1600" baseline="0" dirty="0" smtClean="0"/>
                        <a:t> salones MIA.</a:t>
                      </a:r>
                    </a:p>
                    <a:p>
                      <a:endParaRPr lang="es-ES" sz="1600" baseline="0" dirty="0" smtClean="0"/>
                    </a:p>
                    <a:p>
                      <a:endParaRPr lang="es-ES" sz="1600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sz="1600" b="1" dirty="0" smtClean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/>
                        <a:t>Camporee Guías Mayores</a:t>
                      </a:r>
                    </a:p>
                    <a:p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n 4" descr="LogoOfici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7" y="84665"/>
            <a:ext cx="946149" cy="12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165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Abril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6722133"/>
              </p:ext>
            </p:extLst>
          </p:nvPr>
        </p:nvGraphicFramePr>
        <p:xfrm>
          <a:off x="457199" y="1734610"/>
          <a:ext cx="8232780" cy="481810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44260"/>
                <a:gridCol w="2744260"/>
                <a:gridCol w="2744260"/>
              </a:tblGrid>
              <a:tr h="754381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Fecha y Lugar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Nombre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Descripción</a:t>
                      </a:r>
                      <a:endParaRPr lang="es-ES" dirty="0"/>
                    </a:p>
                  </a:txBody>
                  <a:tcPr/>
                </a:tc>
              </a:tr>
              <a:tr h="756334">
                <a:tc>
                  <a:txBody>
                    <a:bodyPr/>
                    <a:lstStyle/>
                    <a:p>
                      <a:r>
                        <a:rPr lang="es-ES" sz="1400" b="1" dirty="0" smtClean="0"/>
                        <a:t>2</a:t>
                      </a:r>
                    </a:p>
                    <a:p>
                      <a:r>
                        <a:rPr lang="es-ES" sz="1400" dirty="0" smtClean="0"/>
                        <a:t>Todas las iglesias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Campañas Evangelisticas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MIA</a:t>
                      </a:r>
                      <a:r>
                        <a:rPr lang="es-ES" sz="1400" baseline="0" dirty="0" smtClean="0"/>
                        <a:t>  trabaja con el plan de trabajo en apoyo con actividades para niños y niñas</a:t>
                      </a:r>
                      <a:endParaRPr lang="es-ES" sz="1400" dirty="0"/>
                    </a:p>
                  </a:txBody>
                  <a:tcPr/>
                </a:tc>
              </a:tr>
              <a:tr h="1067112">
                <a:tc>
                  <a:txBody>
                    <a:bodyPr/>
                    <a:lstStyle/>
                    <a:p>
                      <a:r>
                        <a:rPr lang="es-ES" sz="1400" b="1" dirty="0" smtClean="0"/>
                        <a:t>9</a:t>
                      </a:r>
                    </a:p>
                    <a:p>
                      <a:r>
                        <a:rPr lang="es-ES" sz="1400" dirty="0" smtClean="0"/>
                        <a:t>Todas las iglesias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Campañas Evangelisticas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smtClean="0"/>
                        <a:t>MIA</a:t>
                      </a:r>
                      <a:r>
                        <a:rPr lang="es-ES" sz="1400" baseline="0" dirty="0" smtClean="0"/>
                        <a:t>  trabaja con el plan de trabajo en apoyo con actividades para niños y niñas</a:t>
                      </a:r>
                      <a:endParaRPr lang="es-ES" sz="1400" dirty="0" smtClean="0"/>
                    </a:p>
                  </a:txBody>
                  <a:tcPr/>
                </a:tc>
              </a:tr>
              <a:tr h="754381">
                <a:tc>
                  <a:txBody>
                    <a:bodyPr/>
                    <a:lstStyle/>
                    <a:p>
                      <a:r>
                        <a:rPr lang="es-ES" sz="1400" b="1" dirty="0" smtClean="0"/>
                        <a:t>16</a:t>
                      </a:r>
                    </a:p>
                    <a:p>
                      <a:r>
                        <a:rPr lang="es-ES" sz="1400" dirty="0" smtClean="0"/>
                        <a:t>Todas las iglesias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Campañas Evangelisticas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smtClean="0"/>
                        <a:t>MIA</a:t>
                      </a:r>
                      <a:r>
                        <a:rPr lang="es-ES" sz="1400" baseline="0" dirty="0" smtClean="0"/>
                        <a:t>  trabaja con el plan de trabajo en apoyo con actividades para niños y niñas</a:t>
                      </a:r>
                      <a:endParaRPr lang="es-ES" sz="1400" dirty="0" smtClean="0"/>
                    </a:p>
                  </a:txBody>
                  <a:tcPr/>
                </a:tc>
              </a:tr>
              <a:tr h="722000">
                <a:tc>
                  <a:txBody>
                    <a:bodyPr/>
                    <a:lstStyle/>
                    <a:p>
                      <a:r>
                        <a:rPr lang="es-ES" sz="1400" b="1" dirty="0" smtClean="0"/>
                        <a:t>23</a:t>
                      </a:r>
                      <a:r>
                        <a:rPr lang="es-ES" sz="1400" dirty="0" smtClean="0"/>
                        <a:t> </a:t>
                      </a:r>
                    </a:p>
                    <a:p>
                      <a:r>
                        <a:rPr lang="es-ES" sz="1400" dirty="0" smtClean="0"/>
                        <a:t> UVOcc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 dirty="0" smtClean="0"/>
                    </a:p>
                    <a:p>
                      <a:r>
                        <a:rPr lang="es-ES" sz="1400" dirty="0" smtClean="0"/>
                        <a:t>Cumbre Educativa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 dirty="0" smtClean="0"/>
                    </a:p>
                    <a:p>
                      <a:r>
                        <a:rPr lang="es-ES" sz="1400" dirty="0" smtClean="0"/>
                        <a:t>Actividad en Nirgua</a:t>
                      </a:r>
                    </a:p>
                    <a:p>
                      <a:endParaRPr lang="es-ES" sz="1400" dirty="0"/>
                    </a:p>
                  </a:txBody>
                  <a:tcPr/>
                </a:tc>
              </a:tr>
              <a:tr h="754381">
                <a:tc>
                  <a:txBody>
                    <a:bodyPr/>
                    <a:lstStyle/>
                    <a:p>
                      <a:r>
                        <a:rPr lang="es-ES" sz="1600" b="1" dirty="0" smtClean="0"/>
                        <a:t>30</a:t>
                      </a:r>
                    </a:p>
                    <a:p>
                      <a:r>
                        <a:rPr lang="es-ES" sz="1600" dirty="0" smtClean="0"/>
                        <a:t>Todas las iglesias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Campaña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evangelistica</a:t>
                      </a:r>
                      <a:endParaRPr lang="es-E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smtClean="0"/>
                        <a:t>MIA</a:t>
                      </a:r>
                      <a:r>
                        <a:rPr lang="es-ES" sz="1400" baseline="0" dirty="0" smtClean="0"/>
                        <a:t>  trabaja con el plan de trabajo en apoyo con actividades para niños y niñas</a:t>
                      </a:r>
                      <a:endParaRPr lang="es-ES" sz="1400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n 4" descr="LogoOfici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7" y="84665"/>
            <a:ext cx="946149" cy="12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357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Mayo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4297120"/>
              </p:ext>
            </p:extLst>
          </p:nvPr>
        </p:nvGraphicFramePr>
        <p:xfrm>
          <a:off x="725488" y="1824575"/>
          <a:ext cx="7693026" cy="434043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564342"/>
                <a:gridCol w="2564342"/>
                <a:gridCol w="2564342"/>
              </a:tblGrid>
              <a:tr h="813858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Fecha y Lugar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Nombre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Descripción</a:t>
                      </a:r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7</a:t>
                      </a:r>
                    </a:p>
                    <a:p>
                      <a:r>
                        <a:rPr lang="es-ES" sz="1600" dirty="0" smtClean="0"/>
                        <a:t>Distrito de Apure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600" dirty="0" smtClean="0"/>
                    </a:p>
                    <a:p>
                      <a:r>
                        <a:rPr lang="es-ES" sz="1600" dirty="0" smtClean="0"/>
                        <a:t>Supervisión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Supervisión de Salones y capacitación de Maestras.</a:t>
                      </a:r>
                      <a:endParaRPr lang="es-ES" sz="1600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14</a:t>
                      </a:r>
                    </a:p>
                    <a:p>
                      <a:r>
                        <a:rPr lang="es-ES" sz="1600" dirty="0" smtClean="0"/>
                        <a:t>Iglesias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600" dirty="0" smtClean="0"/>
                    </a:p>
                    <a:p>
                      <a:r>
                        <a:rPr lang="es-ES" sz="1600" dirty="0" smtClean="0"/>
                        <a:t>Sábado Infantil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Penetrando en el Mundo de los Niños</a:t>
                      </a:r>
                    </a:p>
                    <a:p>
                      <a:endParaRPr lang="es-ES" sz="1600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Investidura de Dorcas y Buenos Samaritanos</a:t>
                      </a:r>
                    </a:p>
                    <a:p>
                      <a:r>
                        <a:rPr lang="es-ES" sz="1600" dirty="0" smtClean="0"/>
                        <a:t>(Táchira)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600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28</a:t>
                      </a:r>
                    </a:p>
                    <a:p>
                      <a:r>
                        <a:rPr lang="es-ES" sz="1600" dirty="0" smtClean="0"/>
                        <a:t>22 al 28</a:t>
                      </a:r>
                    </a:p>
                    <a:p>
                      <a:r>
                        <a:rPr lang="es-ES" sz="1600" dirty="0" smtClean="0"/>
                        <a:t>29</a:t>
                      </a:r>
                    </a:p>
                    <a:p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Semana de Mayordomía Infantil</a:t>
                      </a:r>
                    </a:p>
                    <a:p>
                      <a:r>
                        <a:rPr lang="es-ES" sz="1600" dirty="0" smtClean="0"/>
                        <a:t>5 K Anti Tabaco</a:t>
                      </a:r>
                    </a:p>
                    <a:p>
                      <a:r>
                        <a:rPr lang="es-ES" sz="1600" dirty="0" smtClean="0"/>
                        <a:t>Biscicletada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Programación</a:t>
                      </a:r>
                      <a:r>
                        <a:rPr lang="es-ES" sz="1600" baseline="0" dirty="0" smtClean="0"/>
                        <a:t> Especial. ¨</a:t>
                      </a:r>
                      <a:r>
                        <a:rPr lang="es-ES" sz="1600" dirty="0" smtClean="0"/>
                        <a:t>Creciendo</a:t>
                      </a:r>
                      <a:r>
                        <a:rPr lang="es-ES" sz="1600" baseline="0" dirty="0" smtClean="0"/>
                        <a:t> en Fidelidad¨</a:t>
                      </a:r>
                    </a:p>
                    <a:p>
                      <a:endParaRPr lang="es-ES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n 4" descr="LogoOfici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7" y="84665"/>
            <a:ext cx="946149" cy="12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7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Junio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3313641"/>
              </p:ext>
            </p:extLst>
          </p:nvPr>
        </p:nvGraphicFramePr>
        <p:xfrm>
          <a:off x="827086" y="1518218"/>
          <a:ext cx="7693026" cy="526711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564342"/>
                <a:gridCol w="2564342"/>
                <a:gridCol w="2564342"/>
              </a:tblGrid>
              <a:tr h="813858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Fecha y Lugar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Nombre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Descripción</a:t>
                      </a:r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4</a:t>
                      </a:r>
                    </a:p>
                    <a:p>
                      <a:r>
                        <a:rPr lang="es-ES" dirty="0" smtClean="0"/>
                        <a:t>Por iglesias o Distrital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Día de Niños en Riesgo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Plan ¨Regalando una Sonrisa¨</a:t>
                      </a:r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11</a:t>
                      </a:r>
                    </a:p>
                    <a:p>
                      <a:r>
                        <a:rPr lang="es-ES" dirty="0" smtClean="0"/>
                        <a:t>Por Iglesias o distrital</a:t>
                      </a:r>
                    </a:p>
                    <a:p>
                      <a:endParaRPr lang="es-ES" dirty="0" smtClean="0"/>
                    </a:p>
                    <a:p>
                      <a:endParaRPr lang="es-ES" dirty="0" smtClean="0"/>
                    </a:p>
                    <a:p>
                      <a:endParaRPr lang="es-ES" dirty="0" smtClean="0"/>
                    </a:p>
                    <a:p>
                      <a:r>
                        <a:rPr lang="es-ES" dirty="0" smtClean="0"/>
                        <a:t>Actividad de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Certificacion</a:t>
                      </a:r>
                      <a:r>
                        <a:rPr lang="es-ES" baseline="0" dirty="0" smtClean="0"/>
                        <a:t> MM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Día de MM</a:t>
                      </a:r>
                    </a:p>
                    <a:p>
                      <a:r>
                        <a:rPr lang="es-ES" dirty="0" smtClean="0"/>
                        <a:t>Inicio de Certificación</a:t>
                      </a:r>
                    </a:p>
                    <a:p>
                      <a:r>
                        <a:rPr lang="es-ES" dirty="0" smtClean="0"/>
                        <a:t>¨Pensando Bien, Viviendo Bien¨</a:t>
                      </a:r>
                    </a:p>
                    <a:p>
                      <a:endParaRPr lang="es-ES" dirty="0" smtClean="0"/>
                    </a:p>
                    <a:p>
                      <a:r>
                        <a:rPr lang="es-ES" dirty="0" smtClean="0"/>
                        <a:t>Actividad</a:t>
                      </a:r>
                      <a:r>
                        <a:rPr lang="es-ES" baseline="0" dirty="0" smtClean="0"/>
                        <a:t> con Johana de </a:t>
                      </a:r>
                      <a:r>
                        <a:rPr lang="es-ES" baseline="0" dirty="0" err="1" smtClean="0"/>
                        <a:t>Ramirez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En la Mañana Programa especial.</a:t>
                      </a:r>
                    </a:p>
                    <a:p>
                      <a:r>
                        <a:rPr lang="es-ES" dirty="0" smtClean="0"/>
                        <a:t>En</a:t>
                      </a:r>
                      <a:r>
                        <a:rPr lang="es-ES" baseline="0" dirty="0" smtClean="0"/>
                        <a:t> la tarde Inicio  plan de certificación. </a:t>
                      </a:r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18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25</a:t>
                      </a:r>
                    </a:p>
                    <a:p>
                      <a:r>
                        <a:rPr lang="es-ES" dirty="0" smtClean="0"/>
                        <a:t>Barquisimeto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r>
                        <a:rPr lang="es-ES" dirty="0" smtClean="0"/>
                        <a:t>Escuela para Pastores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n 4" descr="LogoOfici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7" y="84665"/>
            <a:ext cx="946149" cy="12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68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Julio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8052822"/>
              </p:ext>
            </p:extLst>
          </p:nvPr>
        </p:nvGraphicFramePr>
        <p:xfrm>
          <a:off x="860952" y="1672178"/>
          <a:ext cx="7693026" cy="498368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564342"/>
                <a:gridCol w="2564342"/>
                <a:gridCol w="2564342"/>
              </a:tblGrid>
              <a:tr h="813858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Fecha y Lugar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Nombre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Descripción</a:t>
                      </a:r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9</a:t>
                      </a:r>
                    </a:p>
                    <a:p>
                      <a:r>
                        <a:rPr lang="es-ES" dirty="0" smtClean="0"/>
                        <a:t>Por Zona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Vigilia Juvenil </a:t>
                      </a:r>
                    </a:p>
                    <a:p>
                      <a:endParaRPr lang="es-ES" dirty="0" smtClean="0"/>
                    </a:p>
                    <a:p>
                      <a:r>
                        <a:rPr lang="es-ES" dirty="0" smtClean="0"/>
                        <a:t>Vigilia Infantil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16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Camporee</a:t>
                      </a:r>
                      <a:r>
                        <a:rPr lang="es-ES" baseline="0" dirty="0" smtClean="0"/>
                        <a:t> de Conquistadores</a:t>
                      </a:r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n 4" descr="LogoOfici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7" y="84665"/>
            <a:ext cx="946149" cy="12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28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Agosto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2744217"/>
              </p:ext>
            </p:extLst>
          </p:nvPr>
        </p:nvGraphicFramePr>
        <p:xfrm>
          <a:off x="860952" y="1926173"/>
          <a:ext cx="7693026" cy="406929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564342"/>
                <a:gridCol w="2564342"/>
                <a:gridCol w="2564342"/>
              </a:tblGrid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Fecha y Lugar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Nombre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Descripción</a:t>
                      </a:r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6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13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20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813858">
                <a:tc>
                  <a:txBody>
                    <a:bodyPr/>
                    <a:lstStyle/>
                    <a:p>
                      <a:r>
                        <a:rPr lang="es-ES" dirty="0" smtClean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n 4" descr="LogoOfici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7" y="84665"/>
            <a:ext cx="946149" cy="12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5685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fusión">
  <a:themeElements>
    <a:clrScheme name="Infusió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ón">
      <a:majorFont>
        <a:latin typeface="Mistral"/>
        <a:ea typeface=""/>
        <a:cs typeface=""/>
        <a:font script="Jpan" typeface="ＤＦＰ行書体"/>
      </a:majorFont>
      <a:minorFont>
        <a:latin typeface="Candara"/>
        <a:ea typeface=""/>
        <a:cs typeface=""/>
        <a:font script="Jpan" typeface="メイリオ"/>
      </a:minorFont>
    </a:fontScheme>
    <a:fmtScheme name="Infusió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Infusión.thmx</Template>
  <TotalTime>6653</TotalTime>
  <Words>577</Words>
  <Application>Microsoft Macintosh PowerPoint</Application>
  <PresentationFormat>Presentación en pantalla (4:3)</PresentationFormat>
  <Paragraphs>227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Infusión</vt:lpstr>
      <vt:lpstr>Planificación  M.M – M.I.A</vt:lpstr>
      <vt:lpstr>Enero</vt:lpstr>
      <vt:lpstr>Febrero</vt:lpstr>
      <vt:lpstr>Marzo</vt:lpstr>
      <vt:lpstr>Abril</vt:lpstr>
      <vt:lpstr>Mayo</vt:lpstr>
      <vt:lpstr>Junio</vt:lpstr>
      <vt:lpstr>Julio</vt:lpstr>
      <vt:lpstr>Agosto</vt:lpstr>
      <vt:lpstr>Septiembre</vt:lpstr>
      <vt:lpstr>Octubre</vt:lpstr>
      <vt:lpstr>Noviembre</vt:lpstr>
      <vt:lpstr>Diciembre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Planificación MM y MIA</dc:title>
  <dc:creator>Milder Cordoba de Palacio</dc:creator>
  <cp:lastModifiedBy>Milder Cordoba de Palacio</cp:lastModifiedBy>
  <cp:revision>61</cp:revision>
  <dcterms:created xsi:type="dcterms:W3CDTF">2015-10-14T13:31:12Z</dcterms:created>
  <dcterms:modified xsi:type="dcterms:W3CDTF">2015-11-12T16:09:42Z</dcterms:modified>
</cp:coreProperties>
</file>