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7" r:id="rId2"/>
    <p:sldId id="256" r:id="rId3"/>
    <p:sldId id="257" r:id="rId4"/>
    <p:sldId id="281" r:id="rId5"/>
    <p:sldId id="261" r:id="rId6"/>
    <p:sldId id="262" r:id="rId7"/>
    <p:sldId id="263" r:id="rId8"/>
    <p:sldId id="264" r:id="rId9"/>
    <p:sldId id="265" r:id="rId10"/>
    <p:sldId id="280" r:id="rId11"/>
    <p:sldId id="266" r:id="rId12"/>
    <p:sldId id="267" r:id="rId13"/>
    <p:sldId id="268" r:id="rId14"/>
    <p:sldId id="269" r:id="rId15"/>
    <p:sldId id="270" r:id="rId16"/>
    <p:sldId id="276" r:id="rId17"/>
    <p:sldId id="272" r:id="rId18"/>
    <p:sldId id="302" r:id="rId19"/>
    <p:sldId id="303" r:id="rId20"/>
    <p:sldId id="304" r:id="rId21"/>
    <p:sldId id="306" r:id="rId22"/>
    <p:sldId id="273" r:id="rId23"/>
    <p:sldId id="274" r:id="rId24"/>
    <p:sldId id="308" r:id="rId25"/>
    <p:sldId id="309" r:id="rId26"/>
    <p:sldId id="279" r:id="rId27"/>
    <p:sldId id="278" r:id="rId28"/>
    <p:sldId id="295" r:id="rId29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1357"/>
    <a:srgbClr val="4C216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792" autoAdjust="0"/>
  </p:normalViewPr>
  <p:slideViewPr>
    <p:cSldViewPr>
      <p:cViewPr varScale="1">
        <p:scale>
          <a:sx n="70" d="100"/>
          <a:sy n="70" d="100"/>
        </p:scale>
        <p:origin x="-22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C7013C-1FA6-40A1-83A3-E132583D509D}" type="datetimeFigureOut">
              <a:rPr lang="es-BO" smtClean="0"/>
              <a:t>1/2/16</a:t>
            </a:fld>
            <a:endParaRPr lang="es-B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B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3D977C-962F-459C-8661-4A9EB27DBDFA}" type="slidenum">
              <a:rPr lang="es-BO" smtClean="0"/>
              <a:t>‹Nr.›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376432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3D977C-962F-459C-8661-4A9EB27DBDFA}" type="slidenum">
              <a:rPr lang="es-BO" smtClean="0"/>
              <a:t>26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758330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1E9A5A-128A-43CE-8956-FBEFD34EF00B}" type="slidenum">
              <a:rPr lang="pt-BR"/>
              <a:pPr/>
              <a:t>‹Nr.›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103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BB0109-5386-4B84-BA4E-18307CA764EE}" type="slidenum">
              <a:rPr lang="pt-BR"/>
              <a:pPr/>
              <a:t>‹Nr.›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4543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AE9B0F-0D73-4CD3-BBA8-01285F7B02FF}" type="slidenum">
              <a:rPr lang="pt-BR"/>
              <a:pPr/>
              <a:t>‹Nr.›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7685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FA1BEF-8508-4BC6-86E4-4C96552207C0}" type="slidenum">
              <a:rPr lang="pt-BR"/>
              <a:pPr/>
              <a:t>‹Nr.›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7686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9D573A-47DA-4A9E-B49C-8603AD2916B3}" type="slidenum">
              <a:rPr lang="pt-BR"/>
              <a:pPr/>
              <a:t>‹Nr.›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5199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931C28-94C9-4355-A2F9-9B76BCF3E67C}" type="slidenum">
              <a:rPr lang="pt-BR"/>
              <a:pPr/>
              <a:t>‹Nr.›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286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2DCD1F-78AD-4907-BF02-D5E029B759FA}" type="slidenum">
              <a:rPr lang="pt-BR"/>
              <a:pPr/>
              <a:t>‹Nr.›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779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79BF17-0FE2-46ED-9BDE-A3467849537B}" type="slidenum">
              <a:rPr lang="pt-BR"/>
              <a:pPr/>
              <a:t>‹Nr.›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0497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B1A438-AC1F-46B0-9599-976E349568A3}" type="slidenum">
              <a:rPr lang="pt-BR"/>
              <a:pPr/>
              <a:t>‹Nr.›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7411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F1E957-B6A5-4886-ABA5-7FB647DA082E}" type="slidenum">
              <a:rPr lang="pt-BR"/>
              <a:pPr/>
              <a:t>‹Nr.›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7939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427503-F4E7-4C31-871C-D547563D458E}" type="slidenum">
              <a:rPr lang="pt-BR"/>
              <a:pPr/>
              <a:t>‹Nr.›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0776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7FE0AB-6337-4BED-8AF7-5155E9006B15}" type="slidenum">
              <a:rPr lang="pt-BR"/>
              <a:pPr/>
              <a:t>‹Nr.›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6615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33AC2D-0786-43BB-9BF6-1B085B1A9702}" type="slidenum">
              <a:rPr lang="pt-BR"/>
              <a:pPr/>
              <a:t>‹Nr.›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2990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C38B6DD-8485-4D87-AE8C-5995194288D0}" type="slidenum">
              <a:rPr lang="pt-BR"/>
              <a:pPr/>
              <a:t>‹Nr.›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7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4.jpg"/><Relationship Id="rId6" Type="http://schemas.openxmlformats.org/officeDocument/2006/relationships/image" Target="../media/image25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6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8.jp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9.jp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0.jp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1.gif"/><Relationship Id="rId6" Type="http://schemas.openxmlformats.org/officeDocument/2006/relationships/image" Target="../media/image32.gif"/><Relationship Id="rId7" Type="http://schemas.openxmlformats.org/officeDocument/2006/relationships/image" Target="../media/image33.gif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4.jpg"/><Relationship Id="rId6" Type="http://schemas.openxmlformats.org/officeDocument/2006/relationships/image" Target="../media/image35.jp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8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40.jpeg"/><Relationship Id="rId6" Type="http://schemas.openxmlformats.org/officeDocument/2006/relationships/image" Target="../media/image41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42.jpg"/><Relationship Id="rId6" Type="http://schemas.openxmlformats.org/officeDocument/2006/relationships/image" Target="../media/image43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1.jp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2.jpeg"/><Relationship Id="rId6" Type="http://schemas.openxmlformats.org/officeDocument/2006/relationships/image" Target="../media/image13.jpeg"/><Relationship Id="rId7" Type="http://schemas.openxmlformats.org/officeDocument/2006/relationships/image" Target="../media/image14.jpeg"/><Relationship Id="rId8" Type="http://schemas.openxmlformats.org/officeDocument/2006/relationships/image" Target="../media/image15.jpeg"/><Relationship Id="rId9" Type="http://schemas.openxmlformats.org/officeDocument/2006/relationships/image" Target="../media/image16.jpeg"/><Relationship Id="rId10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52" t="73052"/>
          <a:stretch/>
        </p:blipFill>
        <p:spPr bwMode="auto">
          <a:xfrm>
            <a:off x="3812146" y="2485882"/>
            <a:ext cx="5331853" cy="4372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556792"/>
            <a:ext cx="5980952" cy="104127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 rot="21439148">
            <a:off x="2927552" y="1763247"/>
            <a:ext cx="5763868" cy="636694"/>
          </a:xfrm>
        </p:spPr>
        <p:txBody>
          <a:bodyPr/>
          <a:lstStyle/>
          <a:p>
            <a:pPr algn="ctr"/>
            <a:r>
              <a:rPr lang="es-ES" sz="3600" b="1" dirty="0" smtClean="0">
                <a:ln>
                  <a:solidFill>
                    <a:srgbClr val="4C216D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Encuentro de Princesas</a:t>
            </a:r>
            <a:endParaRPr lang="es-ES" sz="3600" b="1" dirty="0">
              <a:ln>
                <a:solidFill>
                  <a:srgbClr val="4C216D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 bwMode="gray">
          <a:xfrm>
            <a:off x="273134" y="2636912"/>
            <a:ext cx="3074730" cy="36838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es-ES" sz="7000" b="1" dirty="0" smtClean="0">
                <a:ln>
                  <a:solidFill>
                    <a:srgbClr val="3F0D3E"/>
                  </a:solidFill>
                </a:ln>
                <a:solidFill>
                  <a:srgbClr val="3F0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uice ITC" panose="04040403040A02020202" pitchFamily="82" charset="0"/>
              </a:rPr>
              <a:t>El  valor de una mujer</a:t>
            </a:r>
            <a:endParaRPr lang="es-ES" sz="7000" b="1" dirty="0">
              <a:ln>
                <a:solidFill>
                  <a:srgbClr val="3F0D3E"/>
                </a:solidFill>
              </a:ln>
              <a:solidFill>
                <a:srgbClr val="3F0D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uice ITC" panose="04040403040A02020202" pitchFamily="82" charset="0"/>
            </a:endParaRPr>
          </a:p>
        </p:txBody>
      </p:sp>
      <p:pic>
        <p:nvPicPr>
          <p:cNvPr id="3" name="Imagen 2" descr="LogoOficia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28" y="96912"/>
            <a:ext cx="1040904" cy="1387872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907704" y="188640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Asociación Venezolana Sur Occidental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83175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grpSp>
          <p:nvGrpSpPr>
            <p:cNvPr id="8" name="Grupo 7"/>
            <p:cNvGrpSpPr/>
            <p:nvPr/>
          </p:nvGrpSpPr>
          <p:grpSpPr>
            <a:xfrm>
              <a:off x="-8576" y="-12880"/>
              <a:ext cx="9152576" cy="6884916"/>
              <a:chOff x="-8576" y="-12880"/>
              <a:chExt cx="9152576" cy="6884916"/>
            </a:xfrm>
          </p:grpSpPr>
          <p:pic>
            <p:nvPicPr>
              <p:cNvPr id="10" name="Imagem 5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2" t="13775" r="17888" b="13714"/>
              <a:stretch/>
            </p:blipFill>
            <p:spPr bwMode="auto">
              <a:xfrm>
                <a:off x="-8576" y="-12880"/>
                <a:ext cx="9152576" cy="6884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Imagen 1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6130343"/>
                <a:ext cx="9144000" cy="741693"/>
              </a:xfrm>
              <a:prstGeom prst="rect">
                <a:avLst/>
              </a:prstGeom>
            </p:spPr>
          </p:pic>
          <p:pic>
            <p:nvPicPr>
              <p:cNvPr id="12" name="Imagem 8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352" t="73052"/>
              <a:stretch/>
            </p:blipFill>
            <p:spPr bwMode="auto">
              <a:xfrm>
                <a:off x="7199290" y="5263338"/>
                <a:ext cx="1944709" cy="15946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9" name="Content Placeholder 2"/>
            <p:cNvSpPr txBox="1">
              <a:spLocks/>
            </p:cNvSpPr>
            <p:nvPr/>
          </p:nvSpPr>
          <p:spPr>
            <a:xfrm>
              <a:off x="220025" y="6358175"/>
              <a:ext cx="1543296" cy="37355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83464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6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6012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4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23444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50876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8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25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4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buFont typeface="Wingdings 3" charset="2"/>
                <a:buNone/>
              </a:pPr>
              <a:endParaRPr lang="en-US" sz="1100" b="1" dirty="0">
                <a:ln>
                  <a:solidFill>
                    <a:srgbClr val="71186E"/>
                  </a:solidFill>
                </a:ln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endParaRPr>
            </a:p>
          </p:txBody>
        </p:sp>
      </p:grpSp>
      <p:pic>
        <p:nvPicPr>
          <p:cNvPr id="12292" name="Picture 22" descr="clos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812" y="165730"/>
            <a:ext cx="3869776" cy="29032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27" descr="Cá e Cal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025" y="3400841"/>
            <a:ext cx="3631895" cy="2715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4" name="Picture 29" descr="IMG_131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93"/>
          <a:stretch/>
        </p:blipFill>
        <p:spPr bwMode="auto">
          <a:xfrm>
            <a:off x="3203848" y="1485057"/>
            <a:ext cx="2725737" cy="31678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grpSp>
          <p:nvGrpSpPr>
            <p:cNvPr id="6" name="Grupo 5"/>
            <p:cNvGrpSpPr/>
            <p:nvPr/>
          </p:nvGrpSpPr>
          <p:grpSpPr>
            <a:xfrm>
              <a:off x="-8576" y="-12880"/>
              <a:ext cx="9152576" cy="6884916"/>
              <a:chOff x="-8576" y="-12880"/>
              <a:chExt cx="9152576" cy="6884916"/>
            </a:xfrm>
          </p:grpSpPr>
          <p:pic>
            <p:nvPicPr>
              <p:cNvPr id="8" name="Imagem 5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2" t="13775" r="17888" b="13714"/>
              <a:stretch/>
            </p:blipFill>
            <p:spPr bwMode="auto">
              <a:xfrm>
                <a:off x="-8576" y="-12880"/>
                <a:ext cx="9152576" cy="6884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Imagen 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6130343"/>
                <a:ext cx="9144000" cy="741693"/>
              </a:xfrm>
              <a:prstGeom prst="rect">
                <a:avLst/>
              </a:prstGeom>
            </p:spPr>
          </p:pic>
          <p:pic>
            <p:nvPicPr>
              <p:cNvPr id="10" name="Imagem 8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352" t="73052"/>
              <a:stretch/>
            </p:blipFill>
            <p:spPr bwMode="auto">
              <a:xfrm>
                <a:off x="7199290" y="5263338"/>
                <a:ext cx="1944709" cy="15946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220025" y="6358175"/>
              <a:ext cx="1543296" cy="37355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83464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6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6012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4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23444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50876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8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25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4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buFont typeface="Wingdings 3" charset="2"/>
                <a:buNone/>
              </a:pPr>
              <a:endParaRPr lang="en-US" sz="1100" b="1" dirty="0">
                <a:ln>
                  <a:solidFill>
                    <a:srgbClr val="71186E"/>
                  </a:solidFill>
                </a:ln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endParaRPr>
            </a:p>
          </p:txBody>
        </p:sp>
      </p:grp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808038" y="549275"/>
            <a:ext cx="6572274" cy="5042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3500"/>
              </a:lnSpc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Vivimos en un mundo impersonal</a:t>
            </a:r>
          </a:p>
          <a:p>
            <a:pPr eaLnBrk="1" hangingPunct="1">
              <a:lnSpc>
                <a:spcPts val="3500"/>
              </a:lnSpc>
              <a:spcBef>
                <a:spcPts val="1800"/>
              </a:spcBef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 las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estadísticas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somos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sólo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números: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Usuario</a:t>
            </a:r>
          </a:p>
          <a:p>
            <a:pPr marL="457200" indent="-457200" eaLnBrk="1" hangingPunct="1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Contraseña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No. de Carnet de Identidad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Número de celular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Número de protocolo</a:t>
            </a:r>
          </a:p>
          <a:p>
            <a:pPr marL="457200" indent="-457200" eaLnBrk="1" hangingPunct="1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Número en el sistema de salud</a:t>
            </a:r>
          </a:p>
          <a:p>
            <a:pPr marL="457200" indent="-457200" eaLnBrk="1" hangingPunct="1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Número de contribuyentes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NIT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eaLnBrk="1" hangingPunct="1">
              <a:lnSpc>
                <a:spcPts val="3500"/>
              </a:lnSpc>
              <a:spcBef>
                <a:spcPts val="1800"/>
              </a:spcBef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Hemos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perdido nuestro valor personal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3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3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3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grpSp>
          <p:nvGrpSpPr>
            <p:cNvPr id="7" name="Grupo 6"/>
            <p:cNvGrpSpPr/>
            <p:nvPr/>
          </p:nvGrpSpPr>
          <p:grpSpPr>
            <a:xfrm>
              <a:off x="-8576" y="-12880"/>
              <a:ext cx="9152576" cy="6884916"/>
              <a:chOff x="-8576" y="-12880"/>
              <a:chExt cx="9152576" cy="6884916"/>
            </a:xfrm>
          </p:grpSpPr>
          <p:pic>
            <p:nvPicPr>
              <p:cNvPr id="9" name="Imagem 5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2" t="13775" r="17888" b="13714"/>
              <a:stretch/>
            </p:blipFill>
            <p:spPr bwMode="auto">
              <a:xfrm>
                <a:off x="-8576" y="-12880"/>
                <a:ext cx="9152576" cy="6884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Imagen 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6130343"/>
                <a:ext cx="9144000" cy="741693"/>
              </a:xfrm>
              <a:prstGeom prst="rect">
                <a:avLst/>
              </a:prstGeom>
            </p:spPr>
          </p:pic>
          <p:pic>
            <p:nvPicPr>
              <p:cNvPr id="11" name="Imagem 8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352" t="73052"/>
              <a:stretch/>
            </p:blipFill>
            <p:spPr bwMode="auto">
              <a:xfrm>
                <a:off x="7199290" y="5263338"/>
                <a:ext cx="1944709" cy="15946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" name="Content Placeholder 2"/>
            <p:cNvSpPr txBox="1">
              <a:spLocks/>
            </p:cNvSpPr>
            <p:nvPr/>
          </p:nvSpPr>
          <p:spPr>
            <a:xfrm>
              <a:off x="220025" y="6358175"/>
              <a:ext cx="1543296" cy="37355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83464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6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6012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4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23444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50876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8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25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4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buFont typeface="Wingdings 3" charset="2"/>
                <a:buNone/>
              </a:pPr>
              <a:endParaRPr lang="en-US" sz="1100" b="1" dirty="0">
                <a:ln>
                  <a:solidFill>
                    <a:srgbClr val="71186E"/>
                  </a:solidFill>
                </a:ln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endParaRPr>
            </a:p>
          </p:txBody>
        </p:sp>
      </p:grp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39552" y="517024"/>
            <a:ext cx="7344494" cy="5555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800"/>
              </a:spcAft>
            </a:pPr>
            <a:r>
              <a:rPr lang="es-ES" sz="28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Las personas se clasifican por:</a:t>
            </a:r>
            <a:endParaRPr lang="es-ES" sz="28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Profesión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Religión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Apariencia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Amigos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Conocidos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Vecinos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Clientes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Pacientes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Color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Conocimiento</a:t>
            </a:r>
          </a:p>
          <a:p>
            <a:pPr marL="457200" indent="-457200" eaLnBrk="1" hangingPunct="1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Estatus</a:t>
            </a:r>
          </a:p>
          <a:p>
            <a:pPr eaLnBrk="1" hangingPunct="1"/>
            <a:r>
              <a:rPr lang="es-ES" sz="28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Nos sentimos como cosas “clasificadas”</a:t>
            </a:r>
            <a:endParaRPr lang="pt-BR" sz="24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14341" name="Picture 5" descr="rost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5856" y="1177924"/>
            <a:ext cx="5476982" cy="4052174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3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3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34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34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grpSp>
          <p:nvGrpSpPr>
            <p:cNvPr id="7" name="Grupo 6"/>
            <p:cNvGrpSpPr/>
            <p:nvPr/>
          </p:nvGrpSpPr>
          <p:grpSpPr>
            <a:xfrm>
              <a:off x="-8576" y="-12880"/>
              <a:ext cx="9152576" cy="6884916"/>
              <a:chOff x="-8576" y="-12880"/>
              <a:chExt cx="9152576" cy="6884916"/>
            </a:xfrm>
          </p:grpSpPr>
          <p:pic>
            <p:nvPicPr>
              <p:cNvPr id="9" name="Imagem 5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2" t="13775" r="17888" b="13714"/>
              <a:stretch/>
            </p:blipFill>
            <p:spPr bwMode="auto">
              <a:xfrm>
                <a:off x="-8576" y="-12880"/>
                <a:ext cx="9152576" cy="6884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Imagen 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6130343"/>
                <a:ext cx="9144000" cy="741693"/>
              </a:xfrm>
              <a:prstGeom prst="rect">
                <a:avLst/>
              </a:prstGeom>
            </p:spPr>
          </p:pic>
          <p:pic>
            <p:nvPicPr>
              <p:cNvPr id="11" name="Imagem 8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352" t="73052"/>
              <a:stretch/>
            </p:blipFill>
            <p:spPr bwMode="auto">
              <a:xfrm>
                <a:off x="7199290" y="5263338"/>
                <a:ext cx="1944709" cy="15946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" name="Content Placeholder 2"/>
            <p:cNvSpPr txBox="1">
              <a:spLocks/>
            </p:cNvSpPr>
            <p:nvPr/>
          </p:nvSpPr>
          <p:spPr>
            <a:xfrm>
              <a:off x="220025" y="6358175"/>
              <a:ext cx="1543296" cy="37355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83464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6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6012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4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23444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50876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8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25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4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buFont typeface="Wingdings 3" charset="2"/>
                <a:buNone/>
              </a:pPr>
              <a:endParaRPr lang="en-US" sz="1100" b="1" dirty="0">
                <a:ln>
                  <a:solidFill>
                    <a:srgbClr val="71186E"/>
                  </a:solidFill>
                </a:ln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Gisha" panose="020B0502040204020203" pitchFamily="34" charset="-79"/>
                <a:cs typeface="Gisha" panose="020B0502040204020203" pitchFamily="34" charset="-79"/>
              </a:endParaRPr>
            </a:p>
          </p:txBody>
        </p:sp>
      </p:grp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787772" y="1245351"/>
            <a:ext cx="3424188" cy="362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Las personas valoran: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Belleza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Sensualidad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F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ama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udacia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inero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26503"/>
            <a:ext cx="4104456" cy="5864457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388" name="Rectangle 7"/>
          <p:cNvSpPr>
            <a:spLocks noChangeArrowheads="1"/>
          </p:cNvSpPr>
          <p:nvPr/>
        </p:nvSpPr>
        <p:spPr bwMode="auto">
          <a:xfrm>
            <a:off x="418786" y="2924944"/>
            <a:ext cx="415321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Mira </a:t>
            </a: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cuánta capacidad y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creatividad </a:t>
            </a: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tiene!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Qué elegante!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Habla </a:t>
            </a: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muy bien</a:t>
            </a: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!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 una buena ama de </a:t>
            </a: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casa</a:t>
            </a:r>
            <a:endParaRPr lang="es-ES" sz="24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6" r="22942"/>
          <a:stretch/>
        </p:blipFill>
        <p:spPr>
          <a:xfrm>
            <a:off x="497867" y="1066367"/>
            <a:ext cx="3888431" cy="1786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20025" y="193441"/>
            <a:ext cx="8672455" cy="78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El peligro de las comparaciones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860032" y="2924944"/>
            <a:ext cx="403244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Tiene un esposo </a:t>
            </a: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cortés </a:t>
            </a: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y amable</a:t>
            </a: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Sus hijos son adorables!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 </a:t>
            </a: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una profesional exitosa!</a:t>
            </a:r>
            <a:endParaRPr lang="es-ES" sz="24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Tiene un salario más alto que el mío</a:t>
            </a: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!</a:t>
            </a:r>
            <a:endParaRPr lang="es-ES" sz="24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1763688" y="4851157"/>
            <a:ext cx="446549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sz="28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Y yo? No </a:t>
            </a:r>
            <a:r>
              <a:rPr lang="es-ES" sz="2800" b="1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soy como ella ...</a:t>
            </a:r>
          </a:p>
          <a:p>
            <a:pPr eaLnBrk="1" hangingPunct="1"/>
            <a:r>
              <a:rPr lang="es-ES" sz="2800" b="1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No tengo valor!</a:t>
            </a:r>
            <a:endParaRPr lang="pt-BR" sz="2800" b="1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740" y="1052736"/>
            <a:ext cx="2914142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223095" y="1365786"/>
            <a:ext cx="4523486" cy="414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3500"/>
              </a:lnSpc>
              <a:spcAft>
                <a:spcPts val="1800"/>
              </a:spcAft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aceptación incondicional de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uno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mismo sin ningún prejuicio destructivo.</a:t>
            </a:r>
          </a:p>
          <a:p>
            <a:pPr algn="ctr" eaLnBrk="1" hangingPunct="1">
              <a:lnSpc>
                <a:spcPts val="3500"/>
              </a:lnSpc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capacidad de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valorarse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y de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tratar a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los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demás con</a:t>
            </a:r>
          </a:p>
          <a:p>
            <a:pPr algn="ctr" eaLnBrk="1" hangingPunct="1">
              <a:lnSpc>
                <a:spcPts val="3500"/>
              </a:lnSpc>
              <a:spcAft>
                <a:spcPts val="1800"/>
              </a:spcAft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dignidad, amor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y respeto.</a:t>
            </a:r>
          </a:p>
          <a:p>
            <a:pPr algn="ctr" eaLnBrk="1" hangingPunct="1">
              <a:lnSpc>
                <a:spcPts val="3500"/>
              </a:lnSpc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u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imagen personal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20025" y="193441"/>
            <a:ext cx="8672455" cy="92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Autoestima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15341"/>
            <a:ext cx="3286125" cy="4381500"/>
          </a:xfrm>
          <a:prstGeom prst="rect">
            <a:avLst/>
          </a:prstGeom>
          <a:ln w="889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95537" y="1124744"/>
            <a:ext cx="5935353" cy="509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Sentimiento </a:t>
            </a: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 superioridad</a:t>
            </a:r>
          </a:p>
          <a:p>
            <a:pPr marL="457200" indent="-457200" eaLnBrk="1" hangingPunct="1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Sentimiento de inferioridad</a:t>
            </a:r>
          </a:p>
          <a:p>
            <a:pPr marL="457200" indent="-457200" eaLnBrk="1" hangingPunct="1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Seguridad en </a:t>
            </a: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lo material</a:t>
            </a:r>
            <a:endParaRPr lang="es-ES" sz="24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Actitud pasiva</a:t>
            </a:r>
          </a:p>
          <a:p>
            <a:pPr marL="457200" indent="-457200" eaLnBrk="1" hangingPunct="1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Auto-compasión</a:t>
            </a:r>
          </a:p>
          <a:p>
            <a:pPr marL="457200" indent="-457200" eaLnBrk="1" hangingPunct="1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Dificultad </a:t>
            </a: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 amar y aceptar a los demás</a:t>
            </a:r>
          </a:p>
          <a:p>
            <a:pPr marL="457200" indent="-457200" eaLnBrk="1" hangingPunct="1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Afecta a las relaciones con el sexo opuesto</a:t>
            </a:r>
          </a:p>
          <a:p>
            <a:pPr marL="457200" indent="-457200" eaLnBrk="1" hangingPunct="1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tolerancia a las relaciones abusivas</a:t>
            </a:r>
          </a:p>
          <a:p>
            <a:pPr marL="457200" indent="-457200" eaLnBrk="1" hangingPunct="1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Obstaculiza la vida espiritual</a:t>
            </a:r>
          </a:p>
          <a:p>
            <a:pPr marL="457200" indent="-457200" eaLnBrk="1" hangingPunct="1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falta de transparencia</a:t>
            </a:r>
          </a:p>
          <a:p>
            <a:pPr marL="457200" indent="-457200" eaLnBrk="1" hangingPunct="1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Dificultad para expresar emociones</a:t>
            </a:r>
            <a:endParaRPr lang="pt-BR" sz="24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18437" name="Picture 5" descr="mulher (53)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4168" y="1509257"/>
            <a:ext cx="2679327" cy="3359128"/>
          </a:xfrm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220025" y="193441"/>
            <a:ext cx="8672455" cy="92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4200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Síntomas de una autoestima baja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4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4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4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43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43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755576" y="1853038"/>
            <a:ext cx="3024336" cy="3683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eguridad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ceptación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ompetencia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ibertad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Valor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Optimismo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onfianza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eaLnBrk="1" hangingPunct="1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H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umildad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736"/>
          <a:stretch/>
        </p:blipFill>
        <p:spPr>
          <a:xfrm>
            <a:off x="3635896" y="1981310"/>
            <a:ext cx="5040561" cy="2825676"/>
          </a:xfrm>
          <a:prstGeom prst="rect">
            <a:avLst/>
          </a:prstGeom>
        </p:spPr>
      </p:pic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220025" y="193440"/>
            <a:ext cx="8672455" cy="1203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4200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Síntomas de una autoestima saludable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26916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60648"/>
            <a:ext cx="6857631" cy="5573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32" y="438671"/>
            <a:ext cx="7838559" cy="5235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2" name="Picture 4" descr="textura (77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353" y="1206536"/>
            <a:ext cx="6970718" cy="4382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1512" y="275888"/>
            <a:ext cx="7772400" cy="920864"/>
          </a:xfrm>
        </p:spPr>
        <p:txBody>
          <a:bodyPr/>
          <a:lstStyle/>
          <a:p>
            <a:pPr eaLnBrk="1" hangingPunct="1"/>
            <a:r>
              <a:rPr lang="es-ES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¿Cuánto vale una mujer?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11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3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533" name="Picture 4" descr="http://www.cultura.ufpa.br/dicas/arq/imag/smile/smile10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567" y="1499743"/>
            <a:ext cx="2525712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8" descr="http://www.cultura.ufpa.br/dicas/arq/imag/smile/smile114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844" y="3323527"/>
            <a:ext cx="4422775" cy="237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6" descr="http://www.cultura.ufpa.br/dicas/arq/imag/smile/smile053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278" y="2902976"/>
            <a:ext cx="2365375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220025" y="193441"/>
            <a:ext cx="8672455" cy="92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4200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autoestima es dinámica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10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2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20025" y="260648"/>
            <a:ext cx="8672455" cy="92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4200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No todo, es lo que parece….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00" y="1222095"/>
            <a:ext cx="3456384" cy="4885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862" y="1244995"/>
            <a:ext cx="4149913" cy="4839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10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2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5127224" y="1319240"/>
            <a:ext cx="2643038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BO" sz="32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Precio</a:t>
            </a:r>
            <a:r>
              <a:rPr lang="es-BO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:</a:t>
            </a:r>
          </a:p>
          <a:p>
            <a:pPr algn="ctr" eaLnBrk="1" hangingPunct="1"/>
            <a:r>
              <a:rPr lang="es-BO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1 Pedro 1:18-20</a:t>
            </a:r>
            <a:endParaRPr lang="es-BO" sz="24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5606" name="Picture 6" descr="1291038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9" t="7601" r="5732"/>
          <a:stretch/>
        </p:blipFill>
        <p:spPr>
          <a:xfrm>
            <a:off x="490709" y="1101523"/>
            <a:ext cx="3262778" cy="4656109"/>
          </a:xfrm>
        </p:spPr>
      </p:pic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220025" y="193441"/>
            <a:ext cx="8672455" cy="92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4200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¿Cuánto vales?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875869" y="2492896"/>
            <a:ext cx="4894228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sz="2400" baseline="300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“</a:t>
            </a: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Como </a:t>
            </a: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bien saben, ustedes fueron rescatados de la vida absurda que heredaron de sus antepasados. El precio de su rescate no se pagó con cosas perecederas, como el oro o la plata, </a:t>
            </a: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sino </a:t>
            </a:r>
            <a:r>
              <a:rPr lang="es-ES" sz="24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con la preciosa sangre de Cristo, como de un cordero sin mancha y sin </a:t>
            </a:r>
            <a:r>
              <a:rPr lang="es-ES" sz="24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defecto”</a:t>
            </a:r>
            <a:endParaRPr lang="pt-BR" sz="2400" b="1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10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2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20025" y="193441"/>
            <a:ext cx="8672455" cy="92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4200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¿Cuánto vales?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417178" y="1684195"/>
            <a:ext cx="3276667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3200" b="1" dirty="0" err="1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Conocimiento</a:t>
            </a:r>
            <a:r>
              <a:rPr lang="pt-BR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: </a:t>
            </a:r>
          </a:p>
          <a:p>
            <a:pPr algn="ctr" eaLnBrk="1" hangingPunct="1"/>
            <a:r>
              <a:rPr lang="pt-BR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1 </a:t>
            </a:r>
            <a:r>
              <a:rPr lang="pt-BR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Pedro </a:t>
            </a:r>
            <a:r>
              <a:rPr lang="pt-BR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1:18-20</a:t>
            </a:r>
            <a:endParaRPr lang="pt-BR" sz="24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5550818" y="3170457"/>
            <a:ext cx="3009385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26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“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Él determina el número de las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estrellas y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 todas ellas les pone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nombre.</a:t>
            </a:r>
            <a:r>
              <a:rPr lang="pt-BR" sz="26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”</a:t>
            </a:r>
            <a:endParaRPr lang="pt-BR" sz="2600" b="1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" r="9687"/>
          <a:stretch/>
        </p:blipFill>
        <p:spPr>
          <a:xfrm>
            <a:off x="287756" y="1490310"/>
            <a:ext cx="4968552" cy="3878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10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2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20025" y="193441"/>
            <a:ext cx="8672455" cy="92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4200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¿Cuánto vales?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033364" y="1700808"/>
            <a:ext cx="3276667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3200" b="1" dirty="0" err="1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Intimidad</a:t>
            </a:r>
            <a:r>
              <a:rPr lang="pt-BR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: </a:t>
            </a:r>
          </a:p>
          <a:p>
            <a:pPr algn="ctr" eaLnBrk="1" hangingPunct="1"/>
            <a:r>
              <a:rPr lang="pt-BR" sz="2600" dirty="0" err="1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Mateo</a:t>
            </a:r>
            <a:r>
              <a:rPr lang="pt-BR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10:30</a:t>
            </a:r>
            <a:endParaRPr lang="pt-BR" sz="24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5167004" y="3228877"/>
            <a:ext cx="3009385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“Pues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aun vuestros cabellos están todos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contados”</a:t>
            </a:r>
            <a:endParaRPr lang="pt-BR" sz="2600" b="1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13" name="Picture 6" descr="menmina famosa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2824" y="1342137"/>
            <a:ext cx="3099140" cy="4647896"/>
          </a:xfrm>
        </p:spPr>
      </p:pic>
    </p:spTree>
    <p:extLst>
      <p:ext uri="{BB962C8B-B14F-4D97-AF65-F5344CB8AC3E}">
        <p14:creationId xmlns:p14="http://schemas.microsoft.com/office/powerpoint/2010/main" val="2365440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10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2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20025" y="193441"/>
            <a:ext cx="8672455" cy="92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4200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¿Cuánto vales?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771800" y="1340768"/>
            <a:ext cx="3276667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3200" b="1" dirty="0" err="1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Intimidad</a:t>
            </a:r>
            <a:r>
              <a:rPr lang="pt-BR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: </a:t>
            </a:r>
          </a:p>
          <a:p>
            <a:pPr algn="ctr" eaLnBrk="1" hangingPunct="1"/>
            <a:r>
              <a:rPr lang="pt-BR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Salmo 139:15-16</a:t>
            </a:r>
            <a:endParaRPr lang="pt-BR" sz="24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2123728" y="2492896"/>
            <a:ext cx="4200144" cy="329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2800"/>
              </a:lnSpc>
            </a:pPr>
            <a:r>
              <a:rPr lang="es-ES" sz="20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Mis huesos no te fueron </a:t>
            </a:r>
            <a:r>
              <a:rPr lang="es-ES" sz="20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desconocido cuando </a:t>
            </a:r>
            <a:r>
              <a:rPr lang="es-ES" sz="20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 lo más recóndito era yo </a:t>
            </a:r>
            <a:r>
              <a:rPr lang="es-ES" sz="20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formado, cuando </a:t>
            </a:r>
            <a:r>
              <a:rPr lang="es-ES" sz="20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 lo más profundo de la </a:t>
            </a:r>
            <a:r>
              <a:rPr lang="es-ES" sz="20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tierra era </a:t>
            </a:r>
            <a:r>
              <a:rPr lang="es-ES" sz="20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yo </a:t>
            </a:r>
            <a:r>
              <a:rPr lang="es-ES" sz="20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entretejido. Tus </a:t>
            </a:r>
            <a:r>
              <a:rPr lang="es-ES" sz="20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ojos vieron mi cuerpo en </a:t>
            </a:r>
            <a:r>
              <a:rPr lang="es-ES" sz="20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gestación: todo </a:t>
            </a:r>
            <a:r>
              <a:rPr lang="es-ES" sz="20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estaba ya escrito en tu </a:t>
            </a:r>
            <a:r>
              <a:rPr lang="es-ES" sz="20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libro; todos </a:t>
            </a:r>
            <a:r>
              <a:rPr lang="es-ES" sz="20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mis días se estaban </a:t>
            </a:r>
            <a:r>
              <a:rPr lang="es-ES" sz="20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diseñados, aunque </a:t>
            </a:r>
            <a:r>
              <a:rPr lang="es-ES" sz="20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no existía uno solo de ellos.</a:t>
            </a:r>
            <a:endParaRPr lang="pt-BR" sz="2000" b="1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05456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14685" y="0"/>
            <a:ext cx="9152576" cy="6884916"/>
            <a:chOff x="-8576" y="-12880"/>
            <a:chExt cx="9152576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2232" name="WordArt 8"/>
          <p:cNvSpPr>
            <a:spLocks noChangeArrowheads="1" noChangeShapeType="1" noTextEdit="1"/>
          </p:cNvSpPr>
          <p:nvPr/>
        </p:nvSpPr>
        <p:spPr bwMode="auto">
          <a:xfrm>
            <a:off x="3014147" y="3933056"/>
            <a:ext cx="3816350" cy="36020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s-BO" sz="4000" kern="10" spc="720" dirty="0">
              <a:gradFill rotWithShape="1">
                <a:gsLst>
                  <a:gs pos="0">
                    <a:srgbClr val="AAAAAA"/>
                  </a:gs>
                  <a:gs pos="100000">
                    <a:srgbClr val="FFFFFF"/>
                  </a:gs>
                </a:gsLst>
                <a:lin ang="5400000" scaled="1"/>
              </a:gra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4821" name="Picture 9" descr="mulher (66)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" t="2305" r="2076" b="12762"/>
          <a:stretch/>
        </p:blipFill>
        <p:spPr>
          <a:xfrm>
            <a:off x="2339244" y="3158151"/>
            <a:ext cx="4536504" cy="2664296"/>
          </a:xfrm>
          <a:prstGeom prst="rect">
            <a:avLst/>
          </a:prstGeom>
          <a:ln w="889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923269" y="527151"/>
            <a:ext cx="3276667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3200" b="1" dirty="0" err="1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Confianza</a:t>
            </a:r>
            <a:r>
              <a:rPr lang="pt-BR" sz="32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:</a:t>
            </a:r>
            <a:r>
              <a:rPr lang="pt-BR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</a:p>
          <a:p>
            <a:pPr algn="ctr" eaLnBrk="1" hangingPunct="1"/>
            <a:r>
              <a:rPr lang="pt-BR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1 Pedro 5:7</a:t>
            </a:r>
            <a:endParaRPr lang="pt-BR" sz="24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007096" y="1700808"/>
            <a:ext cx="7200800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“Echando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toda vuestra ansiedad sobre é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, porque él tiene cuidado de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vosotros.”</a:t>
            </a:r>
            <a:endParaRPr lang="es-BO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animBg="1"/>
      <p:bldP spid="13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grpSp>
        <p:nvGrpSpPr>
          <p:cNvPr id="10" name="Grupo 9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12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4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797" name="WordArt 12"/>
          <p:cNvSpPr>
            <a:spLocks noChangeArrowheads="1" noChangeShapeType="1" noTextEdit="1"/>
          </p:cNvSpPr>
          <p:nvPr/>
        </p:nvSpPr>
        <p:spPr bwMode="auto">
          <a:xfrm>
            <a:off x="1042988" y="4365625"/>
            <a:ext cx="7704137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s-BO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33798" name="Picture 13" descr="jovens (74)"/>
          <p:cNvPicPr>
            <a:picLocks noGrp="1" noChangeAspect="1" noChangeArrowheads="1"/>
          </p:cNvPicPr>
          <p:nvPr>
            <p:ph sz="quarter" idx="3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"/>
          <a:stretch/>
        </p:blipFill>
        <p:spPr>
          <a:xfrm>
            <a:off x="541105" y="338900"/>
            <a:ext cx="1654631" cy="2254693"/>
          </a:xfrm>
        </p:spPr>
      </p:pic>
      <p:pic>
        <p:nvPicPr>
          <p:cNvPr id="33799" name="Picture 18" descr="piercing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07"/>
          <a:stretch/>
        </p:blipFill>
        <p:spPr bwMode="auto">
          <a:xfrm>
            <a:off x="7017552" y="343725"/>
            <a:ext cx="1657350" cy="2263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827584" y="2852936"/>
            <a:ext cx="7560840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“El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Señor se chasquea cuando su pueblo se tiene en estima demasiado baja. Desea que su heredad escogida se estime según el valor que él le ha atribuido. Dios la quería; de lo contrario no hubiera mandado a su Hijo a una empresa tan costosa para redimirla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.”</a:t>
            </a:r>
          </a:p>
          <a:p>
            <a:pPr algn="ctr">
              <a:spcBef>
                <a:spcPts val="1800"/>
              </a:spcBef>
            </a:pPr>
            <a:r>
              <a:rPr lang="es-BO" sz="20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Ellen White - DTG, p. 621</a:t>
            </a:r>
            <a:endParaRPr lang="es-BO" sz="2000" b="1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2179988" y="593991"/>
            <a:ext cx="4856031" cy="92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4200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¿Cuánto vales?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18721" y="-26916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9"/>
          <a:stretch/>
        </p:blipFill>
        <p:spPr>
          <a:xfrm>
            <a:off x="4427984" y="2644562"/>
            <a:ext cx="4245998" cy="2833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46594"/>
            <a:ext cx="4245455" cy="2833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166993" y="417336"/>
            <a:ext cx="4856031" cy="92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4200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¡Piensa diferente!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grpSp>
        <p:nvGrpSpPr>
          <p:cNvPr id="8" name="Grupo 7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10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2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85318" y="5085184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Marcador de contenido 1"/>
          <p:cNvPicPr>
            <a:picLocks noGrp="1" noChangeAspect="1"/>
          </p:cNvPicPr>
          <p:nvPr>
            <p:ph sz="quarter" idx="2"/>
          </p:nvPr>
        </p:nvPicPr>
        <p:blipFill>
          <a:blip r:embed="rId5"/>
          <a:srcRect t="10445" b="10445"/>
          <a:stretch>
            <a:fillRect/>
          </a:stretch>
        </p:blipFill>
        <p:spPr>
          <a:xfrm>
            <a:off x="1475656" y="1320053"/>
            <a:ext cx="5832648" cy="4269187"/>
          </a:xfrm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681512" y="275888"/>
            <a:ext cx="7772400" cy="92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b="1" kern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¿Cuánto vale una mujer?</a:t>
            </a:r>
            <a:endParaRPr lang="es-ES" b="1" kern="0" dirty="0" smtClean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01" name="Picture 13" descr="metas-fut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1293" y="1511828"/>
            <a:ext cx="6192837" cy="3960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681512" y="275888"/>
            <a:ext cx="7772400" cy="92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¿Cuánto vale un hombre?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10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2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173" name="Picture 16" descr="jovens (17)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2205038"/>
            <a:ext cx="1949450" cy="2952750"/>
          </a:xfrm>
        </p:spPr>
      </p:pic>
      <p:pic>
        <p:nvPicPr>
          <p:cNvPr id="7174" name="Picture 11" descr="jovens (15)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2449" y="1864116"/>
            <a:ext cx="5470525" cy="3598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681512" y="275888"/>
            <a:ext cx="7772400" cy="92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¿Cuánto vale una joven?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10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2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681512" y="275888"/>
            <a:ext cx="7772400" cy="92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¿Cuánto vale una anciana?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02"/>
          <a:stretch/>
        </p:blipFill>
        <p:spPr>
          <a:xfrm>
            <a:off x="1847388" y="1871283"/>
            <a:ext cx="5440648" cy="3584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14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6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51" name="Picture 11" descr="Concilio de familias (31)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55" r="7306" b="40565"/>
          <a:stretch>
            <a:fillRect/>
          </a:stretch>
        </p:blipFill>
        <p:spPr>
          <a:xfrm>
            <a:off x="6701644" y="1244337"/>
            <a:ext cx="1947447" cy="2111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56" name="Picture 16" descr="DSC0084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12" r="79163" b="20265"/>
          <a:stretch>
            <a:fillRect/>
          </a:stretch>
        </p:blipFill>
        <p:spPr>
          <a:xfrm>
            <a:off x="645339" y="3450718"/>
            <a:ext cx="1747965" cy="2187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1" name="Picture 21" descr="DSC0086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69" t="22914" r="26862" b="46967"/>
          <a:stretch>
            <a:fillRect/>
          </a:stretch>
        </p:blipFill>
        <p:spPr bwMode="auto">
          <a:xfrm>
            <a:off x="605716" y="1269633"/>
            <a:ext cx="1827212" cy="21319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2" name="Picture 22" descr="DSC0086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54" r="20985" b="76308"/>
          <a:stretch>
            <a:fillRect/>
          </a:stretch>
        </p:blipFill>
        <p:spPr bwMode="auto">
          <a:xfrm>
            <a:off x="6463636" y="3429000"/>
            <a:ext cx="2423461" cy="2179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23" descr="Concilio de familias (16)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960" y="3429000"/>
            <a:ext cx="2809504" cy="21074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25" descr="Concilio de familias (36)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77146" y="1269633"/>
            <a:ext cx="2781132" cy="2086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681512" y="275888"/>
            <a:ext cx="7772400" cy="92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¿Cuánto vale un niño?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45" name="Picture 5" descr="Familia Pinzon Alv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48536" y="1371433"/>
            <a:ext cx="6438351" cy="4325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681512" y="275888"/>
            <a:ext cx="7772400" cy="92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¿Cuánto vale una familia?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681512" y="1050128"/>
            <a:ext cx="7772400" cy="4017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b="1" kern="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Valoramos a quienes conocemos, aquellos que significan algo para nosotros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599</Words>
  <Application>Microsoft Macintosh PowerPoint</Application>
  <PresentationFormat>Presentación en pantalla (4:3)</PresentationFormat>
  <Paragraphs>104</Paragraphs>
  <Slides>28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Design padrão</vt:lpstr>
      <vt:lpstr>Encuentro de Princesas</vt:lpstr>
      <vt:lpstr>¿Cuánto vale una mujer?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IASBEAS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sonia.santos</dc:creator>
  <cp:lastModifiedBy>Milder Cordoba de Palacio</cp:lastModifiedBy>
  <cp:revision>73</cp:revision>
  <dcterms:created xsi:type="dcterms:W3CDTF">2005-08-28T18:25:41Z</dcterms:created>
  <dcterms:modified xsi:type="dcterms:W3CDTF">2016-02-01T13:22:53Z</dcterms:modified>
</cp:coreProperties>
</file>