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63"/>
  </p:notesMasterIdLst>
  <p:sldIdLst>
    <p:sldId id="323" r:id="rId2"/>
    <p:sldId id="256" r:id="rId3"/>
    <p:sldId id="297" r:id="rId4"/>
    <p:sldId id="257" r:id="rId5"/>
    <p:sldId id="325" r:id="rId6"/>
    <p:sldId id="258" r:id="rId7"/>
    <p:sldId id="259" r:id="rId8"/>
    <p:sldId id="260" r:id="rId9"/>
    <p:sldId id="261" r:id="rId10"/>
    <p:sldId id="262" r:id="rId11"/>
    <p:sldId id="263" r:id="rId12"/>
    <p:sldId id="264" r:id="rId13"/>
    <p:sldId id="265" r:id="rId14"/>
    <p:sldId id="318" r:id="rId15"/>
    <p:sldId id="266" r:id="rId16"/>
    <p:sldId id="267" r:id="rId17"/>
    <p:sldId id="268" r:id="rId18"/>
    <p:sldId id="269" r:id="rId19"/>
    <p:sldId id="270" r:id="rId20"/>
    <p:sldId id="319" r:id="rId21"/>
    <p:sldId id="271" r:id="rId22"/>
    <p:sldId id="272" r:id="rId23"/>
    <p:sldId id="326" r:id="rId24"/>
    <p:sldId id="327" r:id="rId25"/>
    <p:sldId id="277" r:id="rId26"/>
    <p:sldId id="320" r:id="rId27"/>
    <p:sldId id="275" r:id="rId28"/>
    <p:sldId id="276" r:id="rId29"/>
    <p:sldId id="278" r:id="rId30"/>
    <p:sldId id="279" r:id="rId31"/>
    <p:sldId id="280" r:id="rId32"/>
    <p:sldId id="281" r:id="rId33"/>
    <p:sldId id="282" r:id="rId34"/>
    <p:sldId id="328" r:id="rId35"/>
    <p:sldId id="284" r:id="rId36"/>
    <p:sldId id="285" r:id="rId37"/>
    <p:sldId id="286" r:id="rId38"/>
    <p:sldId id="287" r:id="rId39"/>
    <p:sldId id="298" r:id="rId40"/>
    <p:sldId id="300" r:id="rId41"/>
    <p:sldId id="299" r:id="rId42"/>
    <p:sldId id="303" r:id="rId43"/>
    <p:sldId id="322" r:id="rId44"/>
    <p:sldId id="329" r:id="rId45"/>
    <p:sldId id="304" r:id="rId46"/>
    <p:sldId id="306" r:id="rId47"/>
    <p:sldId id="307" r:id="rId48"/>
    <p:sldId id="305" r:id="rId49"/>
    <p:sldId id="301" r:id="rId50"/>
    <p:sldId id="288" r:id="rId51"/>
    <p:sldId id="289" r:id="rId52"/>
    <p:sldId id="291" r:id="rId53"/>
    <p:sldId id="292" r:id="rId54"/>
    <p:sldId id="295" r:id="rId55"/>
    <p:sldId id="308" r:id="rId56"/>
    <p:sldId id="309" r:id="rId57"/>
    <p:sldId id="310" r:id="rId58"/>
    <p:sldId id="312" r:id="rId59"/>
    <p:sldId id="315" r:id="rId60"/>
    <p:sldId id="316" r:id="rId61"/>
    <p:sldId id="296"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1357"/>
    <a:srgbClr val="3F0D3E"/>
    <a:srgbClr val="71186E"/>
    <a:srgbClr val="711C54"/>
    <a:srgbClr val="4C216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56" autoAdjust="0"/>
    <p:restoredTop sz="94624" autoAdjust="0"/>
  </p:normalViewPr>
  <p:slideViewPr>
    <p:cSldViewPr>
      <p:cViewPr varScale="1">
        <p:scale>
          <a:sx n="78" d="100"/>
          <a:sy n="78" d="100"/>
        </p:scale>
        <p:origin x="-1984" y="-120"/>
      </p:cViewPr>
      <p:guideLst>
        <p:guide orient="horz" pos="2160"/>
        <p:guide pos="2880"/>
      </p:guideLst>
    </p:cSldViewPr>
  </p:slideViewPr>
  <p:outlineViewPr>
    <p:cViewPr>
      <p:scale>
        <a:sx n="33" d="100"/>
        <a:sy n="33" d="100"/>
      </p:scale>
      <p:origin x="24" y="118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9" d="100"/>
          <a:sy n="49" d="100"/>
        </p:scale>
        <p:origin x="-2318"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notesMaster" Target="notesMasters/notesMaster1.xml"/><Relationship Id="rId64" Type="http://schemas.openxmlformats.org/officeDocument/2006/relationships/printerSettings" Target="printerSettings/printerSettings1.bin"/><Relationship Id="rId65" Type="http://schemas.openxmlformats.org/officeDocument/2006/relationships/presProps" Target="presProps.xml"/><Relationship Id="rId66" Type="http://schemas.openxmlformats.org/officeDocument/2006/relationships/viewProps" Target="viewProps.xml"/><Relationship Id="rId67" Type="http://schemas.openxmlformats.org/officeDocument/2006/relationships/theme" Target="theme/theme1.xml"/><Relationship Id="rId68"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7A8444-5E87-4AF0-8025-7727C61BFD4C}" type="datetimeFigureOut">
              <a:rPr lang="es-ES" smtClean="0"/>
              <a:t>29/1/16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DF93A2-DFFC-4203-91D2-FB4A97833827}" type="slidenum">
              <a:rPr lang="es-ES" smtClean="0"/>
              <a:t>‹Nr.›</a:t>
            </a:fld>
            <a:endParaRPr lang="es-ES"/>
          </a:p>
        </p:txBody>
      </p:sp>
    </p:spTree>
    <p:extLst>
      <p:ext uri="{BB962C8B-B14F-4D97-AF65-F5344CB8AC3E}">
        <p14:creationId xmlns:p14="http://schemas.microsoft.com/office/powerpoint/2010/main" val="2366253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DDF93A2-DFFC-4203-91D2-FB4A97833827}" type="slidenum">
              <a:rPr lang="es-ES" smtClean="0"/>
              <a:t>2</a:t>
            </a:fld>
            <a:endParaRPr lang="es-ES"/>
          </a:p>
        </p:txBody>
      </p:sp>
    </p:spTree>
    <p:extLst>
      <p:ext uri="{BB962C8B-B14F-4D97-AF65-F5344CB8AC3E}">
        <p14:creationId xmlns:p14="http://schemas.microsoft.com/office/powerpoint/2010/main" val="3885445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A72FC7FB-88B1-448C-88F3-EB37029E8C73}" type="datetimeFigureOut">
              <a:rPr lang="en-US" smtClean="0"/>
              <a:pPr/>
              <a:t>29/1/16</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602A0DC2-B72A-411F-94D3-2B2A41A9F5C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72FC7FB-88B1-448C-88F3-EB37029E8C73}" type="datetimeFigureOut">
              <a:rPr lang="en-US" smtClean="0"/>
              <a:pPr/>
              <a:t>29/1/16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02A0DC2-B72A-411F-94D3-2B2A41A9F5C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A72FC7FB-88B1-448C-88F3-EB37029E8C73}" type="datetimeFigureOut">
              <a:rPr lang="en-US" smtClean="0"/>
              <a:pPr/>
              <a:t>29/1/16</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602A0DC2-B72A-411F-94D3-2B2A41A9F5C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72FC7FB-88B1-448C-88F3-EB37029E8C73}" type="datetimeFigureOut">
              <a:rPr lang="en-US" smtClean="0"/>
              <a:pPr/>
              <a:t>29/1/16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02A0DC2-B72A-411F-94D3-2B2A41A9F5C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A72FC7FB-88B1-448C-88F3-EB37029E8C73}" type="datetimeFigureOut">
              <a:rPr lang="en-US" smtClean="0"/>
              <a:pPr/>
              <a:t>29/1/16</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602A0DC2-B72A-411F-94D3-2B2A41A9F5C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72FC7FB-88B1-448C-88F3-EB37029E8C73}" type="datetimeFigureOut">
              <a:rPr lang="en-US" smtClean="0"/>
              <a:pPr/>
              <a:t>29/1/16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602A0DC2-B72A-411F-94D3-2B2A41A9F5C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72FC7FB-88B1-448C-88F3-EB37029E8C73}" type="datetimeFigureOut">
              <a:rPr lang="en-US" smtClean="0"/>
              <a:pPr/>
              <a:t>29/1/16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602A0DC2-B72A-411F-94D3-2B2A41A9F5C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72FC7FB-88B1-448C-88F3-EB37029E8C73}" type="datetimeFigureOut">
              <a:rPr lang="en-US" smtClean="0"/>
              <a:pPr/>
              <a:t>29/1/16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602A0DC2-B72A-411F-94D3-2B2A41A9F5C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A72FC7FB-88B1-448C-88F3-EB37029E8C73}" type="datetimeFigureOut">
              <a:rPr lang="en-US" smtClean="0"/>
              <a:pPr/>
              <a:t>29/1/16</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602A0DC2-B72A-411F-94D3-2B2A41A9F5C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72FC7FB-88B1-448C-88F3-EB37029E8C73}" type="datetimeFigureOut">
              <a:rPr lang="en-US" smtClean="0"/>
              <a:pPr/>
              <a:t>29/1/16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602A0DC2-B72A-411F-94D3-2B2A41A9F5C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A72FC7FB-88B1-448C-88F3-EB37029E8C73}" type="datetimeFigureOut">
              <a:rPr lang="en-US" smtClean="0"/>
              <a:pPr/>
              <a:t>29/1/16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602A0DC2-B72A-411F-94D3-2B2A41A9F5CB}" type="slidenum">
              <a:rPr lang="en-US" smtClean="0"/>
              <a:pPr/>
              <a:t>‹Nr.›</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A72FC7FB-88B1-448C-88F3-EB37029E8C73}" type="datetimeFigureOut">
              <a:rPr lang="en-US" smtClean="0"/>
              <a:pPr/>
              <a:t>29/1/16</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602A0DC2-B72A-411F-94D3-2B2A41A9F5C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4.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5.jpeg"/><Relationship Id="rId6" Type="http://schemas.openxmlformats.org/officeDocument/2006/relationships/image" Target="../media/image16.jpeg"/><Relationship Id="rId7" Type="http://schemas.openxmlformats.org/officeDocument/2006/relationships/image" Target="../media/image17.pn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8.jpeg"/><Relationship Id="rId6" Type="http://schemas.openxmlformats.org/officeDocument/2006/relationships/image" Target="../media/image17.pn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9.jpeg"/><Relationship Id="rId6" Type="http://schemas.openxmlformats.org/officeDocument/2006/relationships/image" Target="../media/image17.pn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20.jpeg"/><Relationship Id="rId6" Type="http://schemas.openxmlformats.org/officeDocument/2006/relationships/image" Target="../media/image17.pn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7.png"/><Relationship Id="rId6" Type="http://schemas.openxmlformats.org/officeDocument/2006/relationships/image" Target="../media/image21.jpeg"/><Relationship Id="rId7" Type="http://schemas.openxmlformats.org/officeDocument/2006/relationships/image" Target="../media/image22.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3.png"/><Relationship Id="rId6" Type="http://schemas.openxmlformats.org/officeDocument/2006/relationships/image" Target="../media/image7.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23.jpeg"/><Relationship Id="rId6" Type="http://schemas.openxmlformats.org/officeDocument/2006/relationships/image" Target="../media/image17.pn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24.jpeg"/><Relationship Id="rId6" Type="http://schemas.openxmlformats.org/officeDocument/2006/relationships/image" Target="../media/image17.pn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25.png"/><Relationship Id="rId6" Type="http://schemas.openxmlformats.org/officeDocument/2006/relationships/image" Target="../media/image17.pn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26.png"/><Relationship Id="rId6" Type="http://schemas.openxmlformats.org/officeDocument/2006/relationships/image" Target="../media/image27.jpeg"/><Relationship Id="rId7" Type="http://schemas.openxmlformats.org/officeDocument/2006/relationships/image" Target="../media/image17.pn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7.png"/><Relationship Id="rId6" Type="http://schemas.openxmlformats.org/officeDocument/2006/relationships/image" Target="../media/image28.jpeg"/><Relationship Id="rId7" Type="http://schemas.openxmlformats.org/officeDocument/2006/relationships/image" Target="../media/image29.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image" Target="../media/image17.pn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32.png"/><Relationship Id="rId6" Type="http://schemas.openxmlformats.org/officeDocument/2006/relationships/image" Target="../media/image33.jpeg"/><Relationship Id="rId7" Type="http://schemas.openxmlformats.org/officeDocument/2006/relationships/image" Target="../media/image17.pn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8.jpe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7.png"/><Relationship Id="rId6" Type="http://schemas.openxmlformats.org/officeDocument/2006/relationships/image" Target="../media/image34.png"/><Relationship Id="rId7" Type="http://schemas.openxmlformats.org/officeDocument/2006/relationships/image" Target="../media/image35.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7.png"/><Relationship Id="rId6" Type="http://schemas.openxmlformats.org/officeDocument/2006/relationships/image" Target="../media/image36.png"/><Relationship Id="rId7" Type="http://schemas.openxmlformats.org/officeDocument/2006/relationships/image" Target="../media/image37.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7.png"/><Relationship Id="rId6" Type="http://schemas.openxmlformats.org/officeDocument/2006/relationships/image" Target="../media/image16.jpeg"/><Relationship Id="rId7" Type="http://schemas.openxmlformats.org/officeDocument/2006/relationships/image" Target="../media/image38.pn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39.jpeg"/><Relationship Id="rId6" Type="http://schemas.openxmlformats.org/officeDocument/2006/relationships/image" Target="../media/image40.jpeg"/><Relationship Id="rId7" Type="http://schemas.openxmlformats.org/officeDocument/2006/relationships/image" Target="../media/image17.pn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7.png"/><Relationship Id="rId6" Type="http://schemas.openxmlformats.org/officeDocument/2006/relationships/image" Target="../media/image41.jpeg"/><Relationship Id="rId7" Type="http://schemas.openxmlformats.org/officeDocument/2006/relationships/image" Target="../media/image42.png"/><Relationship Id="rId8" Type="http://schemas.openxmlformats.org/officeDocument/2006/relationships/image" Target="../media/image43.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44.jpeg"/><Relationship Id="rId6" Type="http://schemas.openxmlformats.org/officeDocument/2006/relationships/image" Target="../media/image45.jpeg"/><Relationship Id="rId7" Type="http://schemas.openxmlformats.org/officeDocument/2006/relationships/image" Target="../media/image46.jpeg"/><Relationship Id="rId8" Type="http://schemas.openxmlformats.org/officeDocument/2006/relationships/image" Target="../media/image47.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48.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49.jpeg"/><Relationship Id="rId6" Type="http://schemas.openxmlformats.org/officeDocument/2006/relationships/image" Target="../media/image50.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51.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52.png"/><Relationship Id="rId5" Type="http://schemas.openxmlformats.org/officeDocument/2006/relationships/image" Target="../media/image3.pn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53.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54.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55.jpeg"/><Relationship Id="rId6" Type="http://schemas.openxmlformats.org/officeDocument/2006/relationships/image" Target="../media/image56.jpeg"/><Relationship Id="rId7" Type="http://schemas.openxmlformats.org/officeDocument/2006/relationships/image" Target="../media/image57.gif"/><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58.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59.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60.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61.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62.jpe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63.jpeg"/><Relationship Id="rId6" Type="http://schemas.openxmlformats.org/officeDocument/2006/relationships/image" Target="../media/image64.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65.jpeg"/><Relationship Id="rId6" Type="http://schemas.openxmlformats.org/officeDocument/2006/relationships/image" Target="../media/image66.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67.jpeg"/><Relationship Id="rId6" Type="http://schemas.openxmlformats.org/officeDocument/2006/relationships/image" Target="../media/image68.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69.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70.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71.jpeg"/><Relationship Id="rId6" Type="http://schemas.openxmlformats.org/officeDocument/2006/relationships/image" Target="../media/image72.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73.jpeg"/><Relationship Id="rId6" Type="http://schemas.openxmlformats.org/officeDocument/2006/relationships/image" Target="../media/image74.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75.jpeg"/><Relationship Id="rId6" Type="http://schemas.openxmlformats.org/officeDocument/2006/relationships/image" Target="../media/image76.jpeg"/><Relationship Id="rId7" Type="http://schemas.openxmlformats.org/officeDocument/2006/relationships/image" Target="../media/image77.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78.jpeg"/><Relationship Id="rId6" Type="http://schemas.openxmlformats.org/officeDocument/2006/relationships/image" Target="../media/image79.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0.jpe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80.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81.jpeg"/><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1.jpe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2.jpe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3.jpeg"/><Relationship Id="rId1" Type="http://schemas.openxmlformats.org/officeDocument/2006/relationships/slideLayout" Target="../slideLayouts/slideLayout7.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m 8"/>
          <p:cNvPicPr>
            <a:picLocks noChangeAspect="1"/>
          </p:cNvPicPr>
          <p:nvPr/>
        </p:nvPicPr>
        <p:blipFill rotWithShape="1">
          <a:blip r:embed="rId3">
            <a:extLst>
              <a:ext uri="{28A0092B-C50C-407E-A947-70E740481C1C}">
                <a14:useLocalDpi xmlns:a14="http://schemas.microsoft.com/office/drawing/2010/main" val="0"/>
              </a:ext>
            </a:extLst>
          </a:blip>
          <a:srcRect l="75352" t="73052"/>
          <a:stretch/>
        </p:blipFill>
        <p:spPr bwMode="auto">
          <a:xfrm>
            <a:off x="5257800" y="2485882"/>
            <a:ext cx="3886199" cy="4372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6600" y="1447800"/>
            <a:ext cx="5980952" cy="1041270"/>
          </a:xfrm>
          <a:prstGeom prst="rect">
            <a:avLst/>
          </a:prstGeom>
        </p:spPr>
      </p:pic>
      <p:sp>
        <p:nvSpPr>
          <p:cNvPr id="2" name="Título 1"/>
          <p:cNvSpPr>
            <a:spLocks noGrp="1"/>
          </p:cNvSpPr>
          <p:nvPr>
            <p:ph type="ctrTitle"/>
          </p:nvPr>
        </p:nvSpPr>
        <p:spPr>
          <a:xfrm rot="21439148">
            <a:off x="3390714" y="1658448"/>
            <a:ext cx="5763868" cy="636694"/>
          </a:xfrm>
        </p:spPr>
        <p:txBody>
          <a:bodyPr/>
          <a:lstStyle/>
          <a:p>
            <a:pPr algn="ctr"/>
            <a:r>
              <a:rPr lang="es-ES" sz="3600" b="1" cap="none" dirty="0" smtClean="0">
                <a:ln>
                  <a:solidFill>
                    <a:srgbClr val="4C216D"/>
                  </a:solidFill>
                </a:ln>
                <a:solidFill>
                  <a:schemeClr val="bg1"/>
                </a:solidFill>
                <a:effectLst>
                  <a:outerShdw blurRad="38100" dist="38100" dir="2700000" algn="tl">
                    <a:srgbClr val="000000">
                      <a:alpha val="43137"/>
                    </a:srgbClr>
                  </a:outerShdw>
                </a:effectLst>
                <a:latin typeface="Berlin Sans FB Demi" panose="020E0802020502020306" pitchFamily="34" charset="0"/>
              </a:rPr>
              <a:t>Encuentro de Princesas</a:t>
            </a:r>
            <a:endParaRPr lang="es-ES" sz="3600" b="1" cap="none" dirty="0">
              <a:ln>
                <a:solidFill>
                  <a:srgbClr val="4C216D"/>
                </a:solidFill>
              </a:ln>
              <a:solidFill>
                <a:schemeClr val="bg1"/>
              </a:solidFill>
              <a:effectLst>
                <a:outerShdw blurRad="38100" dist="38100" dir="2700000" algn="tl">
                  <a:srgbClr val="000000">
                    <a:alpha val="43137"/>
                  </a:srgbClr>
                </a:outerShdw>
              </a:effectLst>
              <a:latin typeface="Berlin Sans FB Demi" panose="020E0802020502020306" pitchFamily="34" charset="0"/>
            </a:endParaRPr>
          </a:p>
        </p:txBody>
      </p:sp>
      <p:sp>
        <p:nvSpPr>
          <p:cNvPr id="9" name="Título 1"/>
          <p:cNvSpPr txBox="1">
            <a:spLocks/>
          </p:cNvSpPr>
          <p:nvPr/>
        </p:nvSpPr>
        <p:spPr bwMode="gray">
          <a:xfrm>
            <a:off x="-76200" y="3452761"/>
            <a:ext cx="4876800" cy="2643239"/>
          </a:xfrm>
          <a:prstGeom prst="rect">
            <a:avLst/>
          </a:prstGeom>
          <a:noFill/>
        </p:spPr>
        <p:txBody>
          <a:bodyPr vert="horz" lIns="91440" tIns="45720" rIns="91440" bIns="45720" rtlCol="0" anchor="b">
            <a:noAutofit/>
          </a:bodyPr>
          <a:lstStyle>
            <a:lvl1pPr algn="l" defTabSz="457200" rtl="0" eaLnBrk="1" latinLnBrk="0" hangingPunct="1">
              <a:spcBef>
                <a:spcPct val="0"/>
              </a:spcBef>
              <a:buNone/>
              <a:defRPr sz="48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spcBef>
                <a:spcPts val="0"/>
              </a:spcBef>
            </a:pPr>
            <a:r>
              <a:rPr lang="es-ES" sz="8000" b="1" dirty="0" smtClean="0">
                <a:ln>
                  <a:solidFill>
                    <a:srgbClr val="71186E"/>
                  </a:solidFill>
                </a:ln>
                <a:solidFill>
                  <a:srgbClr val="3F0D3E"/>
                </a:solidFill>
                <a:effectLst>
                  <a:outerShdw blurRad="38100" dist="38100" dir="2700000" algn="tl">
                    <a:srgbClr val="000000">
                      <a:alpha val="43137"/>
                    </a:srgbClr>
                  </a:outerShdw>
                </a:effectLst>
                <a:latin typeface="Juice ITC" panose="04040403040A02020202" pitchFamily="82" charset="0"/>
              </a:rPr>
              <a:t>Tu</a:t>
            </a:r>
          </a:p>
          <a:p>
            <a:pPr algn="ctr">
              <a:spcBef>
                <a:spcPts val="0"/>
              </a:spcBef>
            </a:pPr>
            <a:r>
              <a:rPr lang="es-ES" sz="8000" b="1" dirty="0">
                <a:ln>
                  <a:solidFill>
                    <a:srgbClr val="71186E"/>
                  </a:solidFill>
                </a:ln>
                <a:solidFill>
                  <a:srgbClr val="3F0D3E"/>
                </a:solidFill>
                <a:effectLst>
                  <a:outerShdw blurRad="38100" dist="38100" dir="2700000" algn="tl">
                    <a:srgbClr val="000000">
                      <a:alpha val="43137"/>
                    </a:srgbClr>
                  </a:outerShdw>
                </a:effectLst>
                <a:latin typeface="Juice ITC" panose="04040403040A02020202" pitchFamily="82" charset="0"/>
              </a:rPr>
              <a:t>e</a:t>
            </a:r>
            <a:r>
              <a:rPr lang="es-ES" sz="8000" b="1" dirty="0" smtClean="0">
                <a:ln>
                  <a:solidFill>
                    <a:srgbClr val="71186E"/>
                  </a:solidFill>
                </a:ln>
                <a:solidFill>
                  <a:srgbClr val="3F0D3E"/>
                </a:solidFill>
                <a:effectLst>
                  <a:outerShdw blurRad="38100" dist="38100" dir="2700000" algn="tl">
                    <a:srgbClr val="000000">
                      <a:alpha val="43137"/>
                    </a:srgbClr>
                  </a:outerShdw>
                </a:effectLst>
                <a:latin typeface="Juice ITC" panose="04040403040A02020202" pitchFamily="82" charset="0"/>
              </a:rPr>
              <a:t>n la Pasarela</a:t>
            </a:r>
            <a:endParaRPr lang="es-ES" sz="8000" b="1" dirty="0">
              <a:ln>
                <a:solidFill>
                  <a:srgbClr val="71186E"/>
                </a:solidFill>
              </a:ln>
              <a:solidFill>
                <a:srgbClr val="3F0D3E"/>
              </a:solidFill>
              <a:effectLst>
                <a:outerShdw blurRad="38100" dist="38100" dir="2700000" algn="tl">
                  <a:srgbClr val="000000">
                    <a:alpha val="43137"/>
                  </a:srgbClr>
                </a:outerShdw>
              </a:effectLst>
              <a:latin typeface="Juice ITC" panose="04040403040A02020202" pitchFamily="82" charset="0"/>
            </a:endParaRPr>
          </a:p>
        </p:txBody>
      </p:sp>
      <p:pic>
        <p:nvPicPr>
          <p:cNvPr id="3" name="Imagen 2" descr="LogoOficial.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00" y="0"/>
            <a:ext cx="1504950" cy="1600200"/>
          </a:xfrm>
          <a:prstGeom prst="rect">
            <a:avLst/>
          </a:prstGeom>
        </p:spPr>
      </p:pic>
      <p:sp>
        <p:nvSpPr>
          <p:cNvPr id="6" name="CuadroTexto 5"/>
          <p:cNvSpPr txBox="1"/>
          <p:nvPr/>
        </p:nvSpPr>
        <p:spPr>
          <a:xfrm>
            <a:off x="2057400" y="304800"/>
            <a:ext cx="4572000" cy="369332"/>
          </a:xfrm>
          <a:prstGeom prst="rect">
            <a:avLst/>
          </a:prstGeom>
          <a:noFill/>
        </p:spPr>
        <p:txBody>
          <a:bodyPr wrap="square" rtlCol="0">
            <a:spAutoFit/>
          </a:bodyPr>
          <a:lstStyle/>
          <a:p>
            <a:pPr algn="ctr"/>
            <a:r>
              <a:rPr lang="es-ES" dirty="0" smtClean="0"/>
              <a:t>Asociación Venezolana Sur Occidental</a:t>
            </a:r>
            <a:endParaRPr lang="es-ES" dirty="0"/>
          </a:p>
        </p:txBody>
      </p:sp>
    </p:spTree>
    <p:extLst>
      <p:ext uri="{BB962C8B-B14F-4D97-AF65-F5344CB8AC3E}">
        <p14:creationId xmlns:p14="http://schemas.microsoft.com/office/powerpoint/2010/main" val="11309283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p:cNvGrpSpPr/>
          <p:nvPr/>
        </p:nvGrpSpPr>
        <p:grpSpPr>
          <a:xfrm>
            <a:off x="-8576" y="-42475"/>
            <a:ext cx="9152576" cy="6884916"/>
            <a:chOff x="-8576" y="-12880"/>
            <a:chExt cx="9152576" cy="6884916"/>
          </a:xfrm>
        </p:grpSpPr>
        <p:pic>
          <p:nvPicPr>
            <p:cNvPr id="7"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9"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Subtitle 2"/>
          <p:cNvSpPr txBox="1">
            <a:spLocks/>
          </p:cNvSpPr>
          <p:nvPr/>
        </p:nvSpPr>
        <p:spPr>
          <a:xfrm>
            <a:off x="501733" y="228600"/>
            <a:ext cx="8032667" cy="1120222"/>
          </a:xfrm>
          <a:prstGeom prst="rect">
            <a:avLst/>
          </a:prstGeom>
        </p:spPr>
        <p:txBody>
          <a:bodyPr vert="horz" lIns="45720" tIns="0" rIns="45720" bIns="0">
            <a:no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tx1">
                    <a:tint val="85000"/>
                  </a:schemeClr>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tx1">
                    <a:tint val="85000"/>
                  </a:schemeClr>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tx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tx1">
                    <a:tint val="85000"/>
                  </a:schemeClr>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tx1">
                    <a:tint val="85000"/>
                  </a:schemeClr>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tx1"/>
                </a:solidFill>
                <a:latin typeface="+mn-lt"/>
                <a:ea typeface="+mn-ea"/>
                <a:cs typeface="+mn-cs"/>
              </a:defRPr>
            </a:lvl9pPr>
            <a:extLst/>
          </a:lstStyle>
          <a:p>
            <a:pPr algn="l"/>
            <a:r>
              <a:rPr lang="es-BO" sz="3600" b="1" dirty="0" smtClean="0">
                <a:solidFill>
                  <a:srgbClr val="3F0D3E"/>
                </a:solidFill>
                <a:latin typeface="Gisha" panose="020B0502040204020203" pitchFamily="34" charset="-79"/>
                <a:cs typeface="Gisha" panose="020B0502040204020203" pitchFamily="34" charset="-79"/>
              </a:rPr>
              <a:t>Nuestro cuerpo tiene normalmente cinco tipos de ajustes básicos:</a:t>
            </a:r>
            <a:endParaRPr lang="es-BO" sz="3600" b="1" dirty="0">
              <a:solidFill>
                <a:srgbClr val="3F0D3E"/>
              </a:solidFill>
              <a:latin typeface="Gisha" panose="020B0502040204020203" pitchFamily="34" charset="-79"/>
              <a:cs typeface="Gisha" panose="020B0502040204020203" pitchFamily="34" charset="-79"/>
            </a:endParaRPr>
          </a:p>
        </p:txBody>
      </p:sp>
      <p:grpSp>
        <p:nvGrpSpPr>
          <p:cNvPr id="12" name="Grupo 11"/>
          <p:cNvGrpSpPr/>
          <p:nvPr/>
        </p:nvGrpSpPr>
        <p:grpSpPr>
          <a:xfrm>
            <a:off x="1401428" y="1447800"/>
            <a:ext cx="6129706" cy="4596735"/>
            <a:chOff x="1401428" y="1447800"/>
            <a:chExt cx="6129706" cy="4596735"/>
          </a:xfrm>
        </p:grpSpPr>
        <p:pic>
          <p:nvPicPr>
            <p:cNvPr id="1028" name="Picture 4" descr="http://www.nossoarmario.com/blog/wp-content/uploads/2010/10/Tipos-de-Corpo.jpg"/>
            <p:cNvPicPr>
              <a:picLocks noChangeAspect="1" noChangeArrowheads="1"/>
            </p:cNvPicPr>
            <p:nvPr/>
          </p:nvPicPr>
          <p:blipFill>
            <a:blip r:embed="rId5" cstate="print"/>
            <a:srcRect/>
            <a:stretch>
              <a:fillRect/>
            </a:stretch>
          </p:blipFill>
          <p:spPr bwMode="auto">
            <a:xfrm>
              <a:off x="1401428" y="1504012"/>
              <a:ext cx="6129706" cy="4540523"/>
            </a:xfrm>
            <a:prstGeom prst="rect">
              <a:avLst/>
            </a:prstGeom>
            <a:ln>
              <a:noFill/>
            </a:ln>
            <a:effectLst>
              <a:softEdge rad="112500"/>
            </a:effectLst>
          </p:spPr>
        </p:pic>
        <p:sp>
          <p:nvSpPr>
            <p:cNvPr id="11" name="CuadroTexto 10"/>
            <p:cNvSpPr txBox="1"/>
            <p:nvPr/>
          </p:nvSpPr>
          <p:spPr>
            <a:xfrm>
              <a:off x="2182595" y="1679353"/>
              <a:ext cx="627852" cy="276999"/>
            </a:xfrm>
            <a:prstGeom prst="rect">
              <a:avLst/>
            </a:prstGeom>
            <a:solidFill>
              <a:srgbClr val="FFFFFF"/>
            </a:solidFill>
          </p:spPr>
          <p:txBody>
            <a:bodyPr wrap="square" rtlCol="0">
              <a:spAutoFit/>
            </a:bodyPr>
            <a:lstStyle/>
            <a:p>
              <a:pPr algn="ctr"/>
              <a:r>
                <a:rPr lang="es-BO" sz="1200" b="1" dirty="0" smtClean="0">
                  <a:solidFill>
                    <a:srgbClr val="4C216D"/>
                  </a:solidFill>
                  <a:effectLst>
                    <a:outerShdw blurRad="38100" dist="38100" dir="2700000" algn="tl">
                      <a:srgbClr val="000000">
                        <a:alpha val="43137"/>
                      </a:srgbClr>
                    </a:outerShdw>
                  </a:effectLst>
                  <a:latin typeface="Tempus Sans ITC" panose="04020404030D07020202" pitchFamily="82" charset="0"/>
                </a:rPr>
                <a:t>PERA</a:t>
              </a:r>
              <a:endParaRPr lang="es-BO" sz="1200" b="1" dirty="0">
                <a:solidFill>
                  <a:srgbClr val="4C216D"/>
                </a:solidFill>
                <a:effectLst>
                  <a:outerShdw blurRad="38100" dist="38100" dir="2700000" algn="tl">
                    <a:srgbClr val="000000">
                      <a:alpha val="43137"/>
                    </a:srgbClr>
                  </a:outerShdw>
                </a:effectLst>
                <a:latin typeface="Tempus Sans ITC" panose="04020404030D07020202" pitchFamily="82" charset="0"/>
              </a:endParaRPr>
            </a:p>
          </p:txBody>
        </p:sp>
        <p:sp>
          <p:nvSpPr>
            <p:cNvPr id="13" name="CuadroTexto 12"/>
            <p:cNvSpPr txBox="1"/>
            <p:nvPr/>
          </p:nvSpPr>
          <p:spPr>
            <a:xfrm>
              <a:off x="2912287" y="1447800"/>
              <a:ext cx="1022471" cy="461665"/>
            </a:xfrm>
            <a:prstGeom prst="rect">
              <a:avLst/>
            </a:prstGeom>
            <a:solidFill>
              <a:srgbClr val="FFFFFF"/>
            </a:solidFill>
          </p:spPr>
          <p:txBody>
            <a:bodyPr wrap="square" rtlCol="0">
              <a:spAutoFit/>
            </a:bodyPr>
            <a:lstStyle/>
            <a:p>
              <a:pPr algn="ctr"/>
              <a:r>
                <a:rPr lang="es-BO" sz="1200" b="1" dirty="0" smtClean="0">
                  <a:solidFill>
                    <a:srgbClr val="4C216D"/>
                  </a:solidFill>
                  <a:effectLst>
                    <a:outerShdw blurRad="38100" dist="38100" dir="2700000" algn="tl">
                      <a:srgbClr val="000000">
                        <a:alpha val="43137"/>
                      </a:srgbClr>
                    </a:outerShdw>
                  </a:effectLst>
                  <a:latin typeface="Tempus Sans ITC" panose="04020404030D07020202" pitchFamily="82" charset="0"/>
                </a:rPr>
                <a:t>RELOJ DE ARENA</a:t>
              </a:r>
              <a:endParaRPr lang="es-BO" sz="1200" b="1" dirty="0">
                <a:solidFill>
                  <a:srgbClr val="4C216D"/>
                </a:solidFill>
                <a:effectLst>
                  <a:outerShdw blurRad="38100" dist="38100" dir="2700000" algn="tl">
                    <a:srgbClr val="000000">
                      <a:alpha val="43137"/>
                    </a:srgbClr>
                  </a:outerShdw>
                </a:effectLst>
                <a:latin typeface="Tempus Sans ITC" panose="04020404030D07020202" pitchFamily="82" charset="0"/>
              </a:endParaRPr>
            </a:p>
          </p:txBody>
        </p:sp>
        <p:sp>
          <p:nvSpPr>
            <p:cNvPr id="15" name="CuadroTexto 14"/>
            <p:cNvSpPr txBox="1"/>
            <p:nvPr/>
          </p:nvSpPr>
          <p:spPr>
            <a:xfrm>
              <a:off x="4882188" y="1676400"/>
              <a:ext cx="1213812" cy="261610"/>
            </a:xfrm>
            <a:prstGeom prst="rect">
              <a:avLst/>
            </a:prstGeom>
            <a:solidFill>
              <a:srgbClr val="FFFFFF"/>
            </a:solidFill>
          </p:spPr>
          <p:txBody>
            <a:bodyPr wrap="square" rtlCol="0">
              <a:spAutoFit/>
            </a:bodyPr>
            <a:lstStyle/>
            <a:p>
              <a:pPr algn="ctr"/>
              <a:r>
                <a:rPr lang="es-BO" sz="1100" b="1" dirty="0" smtClean="0">
                  <a:solidFill>
                    <a:srgbClr val="4C216D"/>
                  </a:solidFill>
                  <a:effectLst>
                    <a:outerShdw blurRad="38100" dist="38100" dir="2700000" algn="tl">
                      <a:srgbClr val="000000">
                        <a:alpha val="43137"/>
                      </a:srgbClr>
                    </a:outerShdw>
                  </a:effectLst>
                  <a:latin typeface="Tempus Sans ITC" panose="04020404030D07020202" pitchFamily="82" charset="0"/>
                </a:rPr>
                <a:t>RECTANGULAR</a:t>
              </a:r>
              <a:endParaRPr lang="es-BO" sz="1100" b="1" dirty="0">
                <a:solidFill>
                  <a:srgbClr val="4C216D"/>
                </a:solidFill>
                <a:effectLst>
                  <a:outerShdw blurRad="38100" dist="38100" dir="2700000" algn="tl">
                    <a:srgbClr val="000000">
                      <a:alpha val="43137"/>
                    </a:srgbClr>
                  </a:outerShdw>
                </a:effectLst>
                <a:latin typeface="Tempus Sans ITC" panose="04020404030D07020202" pitchFamily="82" charset="0"/>
              </a:endParaRPr>
            </a:p>
          </p:txBody>
        </p:sp>
        <p:sp>
          <p:nvSpPr>
            <p:cNvPr id="14" name="CuadroTexto 13"/>
            <p:cNvSpPr txBox="1"/>
            <p:nvPr/>
          </p:nvSpPr>
          <p:spPr>
            <a:xfrm>
              <a:off x="3950347" y="1565701"/>
              <a:ext cx="1031394" cy="400110"/>
            </a:xfrm>
            <a:prstGeom prst="rect">
              <a:avLst/>
            </a:prstGeom>
            <a:solidFill>
              <a:srgbClr val="FFFFFF"/>
            </a:solidFill>
          </p:spPr>
          <p:txBody>
            <a:bodyPr wrap="square" rtlCol="0">
              <a:spAutoFit/>
            </a:bodyPr>
            <a:lstStyle/>
            <a:p>
              <a:pPr algn="ctr"/>
              <a:r>
                <a:rPr lang="es-BO" sz="1200" b="1" dirty="0" smtClean="0">
                  <a:solidFill>
                    <a:srgbClr val="4C216D"/>
                  </a:solidFill>
                  <a:effectLst>
                    <a:outerShdw blurRad="38100" dist="38100" dir="2700000" algn="tl">
                      <a:srgbClr val="000000">
                        <a:alpha val="43137"/>
                      </a:srgbClr>
                    </a:outerShdw>
                  </a:effectLst>
                  <a:latin typeface="Tempus Sans ITC" panose="04020404030D07020202" pitchFamily="82" charset="0"/>
                </a:rPr>
                <a:t>MANZANA</a:t>
              </a:r>
            </a:p>
            <a:p>
              <a:pPr algn="ctr"/>
              <a:endParaRPr lang="es-BO" sz="800" b="1" dirty="0" smtClean="0">
                <a:solidFill>
                  <a:srgbClr val="4C216D"/>
                </a:solidFill>
                <a:effectLst>
                  <a:outerShdw blurRad="38100" dist="38100" dir="2700000" algn="tl">
                    <a:srgbClr val="000000">
                      <a:alpha val="43137"/>
                    </a:srgbClr>
                  </a:outerShdw>
                </a:effectLst>
                <a:latin typeface="Tempus Sans ITC" panose="04020404030D07020202" pitchFamily="82" charset="0"/>
              </a:endParaRPr>
            </a:p>
          </p:txBody>
        </p:sp>
        <p:sp>
          <p:nvSpPr>
            <p:cNvPr id="16" name="CuadroTexto 15"/>
            <p:cNvSpPr txBox="1"/>
            <p:nvPr/>
          </p:nvSpPr>
          <p:spPr>
            <a:xfrm>
              <a:off x="6019800" y="1550313"/>
              <a:ext cx="1085052" cy="430887"/>
            </a:xfrm>
            <a:prstGeom prst="rect">
              <a:avLst/>
            </a:prstGeom>
            <a:solidFill>
              <a:srgbClr val="FFFFFF"/>
            </a:solidFill>
          </p:spPr>
          <p:txBody>
            <a:bodyPr wrap="square" rtlCol="0">
              <a:spAutoFit/>
            </a:bodyPr>
            <a:lstStyle/>
            <a:p>
              <a:pPr algn="ctr"/>
              <a:r>
                <a:rPr lang="es-BO" sz="1100" b="1" dirty="0" smtClean="0">
                  <a:solidFill>
                    <a:srgbClr val="4C216D"/>
                  </a:solidFill>
                  <a:effectLst>
                    <a:outerShdw blurRad="38100" dist="38100" dir="2700000" algn="tl">
                      <a:srgbClr val="000000">
                        <a:alpha val="43137"/>
                      </a:srgbClr>
                    </a:outerShdw>
                  </a:effectLst>
                  <a:latin typeface="Tempus Sans ITC" panose="04020404030D07020202" pitchFamily="82" charset="0"/>
                </a:rPr>
                <a:t>TRIÁNGULO</a:t>
              </a:r>
            </a:p>
            <a:p>
              <a:pPr algn="ctr"/>
              <a:r>
                <a:rPr lang="es-BO" sz="1100" b="1" dirty="0" smtClean="0">
                  <a:solidFill>
                    <a:srgbClr val="4C216D"/>
                  </a:solidFill>
                  <a:effectLst>
                    <a:outerShdw blurRad="38100" dist="38100" dir="2700000" algn="tl">
                      <a:srgbClr val="000000">
                        <a:alpha val="43137"/>
                      </a:srgbClr>
                    </a:outerShdw>
                  </a:effectLst>
                  <a:latin typeface="Tempus Sans ITC" panose="04020404030D07020202" pitchFamily="82" charset="0"/>
                </a:rPr>
                <a:t>INVERTIDO</a:t>
              </a:r>
              <a:endParaRPr lang="es-BO" sz="1100" b="1" dirty="0">
                <a:solidFill>
                  <a:srgbClr val="4C216D"/>
                </a:solidFill>
                <a:effectLst>
                  <a:outerShdw blurRad="38100" dist="38100" dir="2700000" algn="tl">
                    <a:srgbClr val="000000">
                      <a:alpha val="43137"/>
                    </a:srgbClr>
                  </a:outerShdw>
                </a:effectLst>
                <a:latin typeface="Tempus Sans ITC" panose="04020404030D07020202" pitchFamily="82" charset="0"/>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p:cNvSpPr txBox="1"/>
          <p:nvPr/>
        </p:nvSpPr>
        <p:spPr>
          <a:xfrm>
            <a:off x="767908" y="329086"/>
            <a:ext cx="1295400"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p:txBody>
      </p:sp>
      <p:sp>
        <p:nvSpPr>
          <p:cNvPr id="9" name="Rectangle 8"/>
          <p:cNvSpPr/>
          <p:nvPr/>
        </p:nvSpPr>
        <p:spPr>
          <a:xfrm>
            <a:off x="2683239" y="304800"/>
            <a:ext cx="3768946" cy="5227072"/>
          </a:xfrm>
          <a:prstGeom prst="rect">
            <a:avLst/>
          </a:prstGeom>
        </p:spPr>
        <p:txBody>
          <a:bodyPr wrap="square">
            <a:spAutoFit/>
          </a:bodyPr>
          <a:lstStyle/>
          <a:p>
            <a:r>
              <a:rPr lang="es-ES" sz="3200" b="1" dirty="0" smtClean="0">
                <a:solidFill>
                  <a:srgbClr val="3F0D3E"/>
                </a:solidFill>
                <a:latin typeface="Gisha" panose="020B0502040204020203" pitchFamily="34" charset="-79"/>
                <a:cs typeface="Gisha" panose="020B0502040204020203" pitchFamily="34" charset="-79"/>
              </a:rPr>
              <a:t>Pera:</a:t>
            </a:r>
          </a:p>
          <a:p>
            <a:pPr>
              <a:lnSpc>
                <a:spcPts val="3500"/>
              </a:lnSpc>
              <a:spcBef>
                <a:spcPts val="1200"/>
              </a:spcBef>
            </a:pPr>
            <a:r>
              <a:rPr lang="es-ES" sz="2400" dirty="0" smtClean="0">
                <a:solidFill>
                  <a:srgbClr val="591357"/>
                </a:solidFill>
                <a:latin typeface="Gisha" panose="020B0502040204020203" pitchFamily="34" charset="-79"/>
                <a:cs typeface="Gisha" panose="020B0502040204020203" pitchFamily="34" charset="-79"/>
              </a:rPr>
              <a:t>Los </a:t>
            </a:r>
            <a:r>
              <a:rPr lang="es-ES" sz="2400" dirty="0">
                <a:solidFill>
                  <a:srgbClr val="591357"/>
                </a:solidFill>
                <a:latin typeface="Gisha" panose="020B0502040204020203" pitchFamily="34" charset="-79"/>
                <a:cs typeface="Gisha" panose="020B0502040204020203" pitchFamily="34" charset="-79"/>
              </a:rPr>
              <a:t>hombros son estrechos, la cintura es pequeña y las </a:t>
            </a:r>
            <a:r>
              <a:rPr lang="es-ES" sz="2400" dirty="0" smtClean="0">
                <a:solidFill>
                  <a:srgbClr val="591357"/>
                </a:solidFill>
                <a:latin typeface="Gisha" panose="020B0502040204020203" pitchFamily="34" charset="-79"/>
                <a:cs typeface="Gisha" panose="020B0502040204020203" pitchFamily="34" charset="-79"/>
              </a:rPr>
              <a:t>caderas anchas. Debes llamar </a:t>
            </a:r>
            <a:r>
              <a:rPr lang="es-ES" sz="2400" dirty="0">
                <a:solidFill>
                  <a:srgbClr val="591357"/>
                </a:solidFill>
                <a:latin typeface="Gisha" panose="020B0502040204020203" pitchFamily="34" charset="-79"/>
                <a:cs typeface="Gisha" panose="020B0502040204020203" pitchFamily="34" charset="-79"/>
              </a:rPr>
              <a:t>la </a:t>
            </a:r>
            <a:r>
              <a:rPr lang="es-ES" sz="2400" u="sng" dirty="0">
                <a:solidFill>
                  <a:srgbClr val="591357"/>
                </a:solidFill>
                <a:latin typeface="Gisha" panose="020B0502040204020203" pitchFamily="34" charset="-79"/>
                <a:cs typeface="Gisha" panose="020B0502040204020203" pitchFamily="34" charset="-79"/>
              </a:rPr>
              <a:t>atención sobre los hombros y </a:t>
            </a:r>
            <a:r>
              <a:rPr lang="es-ES" sz="2400" u="sng" dirty="0" smtClean="0">
                <a:solidFill>
                  <a:srgbClr val="591357"/>
                </a:solidFill>
                <a:latin typeface="Gisha" panose="020B0502040204020203" pitchFamily="34" charset="-79"/>
                <a:cs typeface="Gisha" panose="020B0502040204020203" pitchFamily="34" charset="-79"/>
              </a:rPr>
              <a:t>la </a:t>
            </a:r>
            <a:r>
              <a:rPr lang="es-ES" sz="2400" u="sng" dirty="0">
                <a:solidFill>
                  <a:srgbClr val="591357"/>
                </a:solidFill>
                <a:latin typeface="Gisha" panose="020B0502040204020203" pitchFamily="34" charset="-79"/>
                <a:cs typeface="Gisha" panose="020B0502040204020203" pitchFamily="34" charset="-79"/>
              </a:rPr>
              <a:t>cintura</a:t>
            </a:r>
            <a:r>
              <a:rPr lang="es-ES" sz="2400" dirty="0">
                <a:solidFill>
                  <a:srgbClr val="591357"/>
                </a:solidFill>
                <a:latin typeface="Gisha" panose="020B0502040204020203" pitchFamily="34" charset="-79"/>
                <a:cs typeface="Gisha" panose="020B0502040204020203" pitchFamily="34" charset="-79"/>
              </a:rPr>
              <a:t>, donde se proporcionará el equilibrio a la </a:t>
            </a:r>
            <a:r>
              <a:rPr lang="es-ES" sz="2400" dirty="0" smtClean="0">
                <a:solidFill>
                  <a:srgbClr val="591357"/>
                </a:solidFill>
                <a:latin typeface="Gisha" panose="020B0502040204020203" pitchFamily="34" charset="-79"/>
                <a:cs typeface="Gisha" panose="020B0502040204020203" pitchFamily="34" charset="-79"/>
              </a:rPr>
              <a:t>cadera… </a:t>
            </a:r>
            <a:r>
              <a:rPr lang="es-ES" sz="2400" dirty="0">
                <a:solidFill>
                  <a:srgbClr val="591357"/>
                </a:solidFill>
                <a:latin typeface="Gisha" panose="020B0502040204020203" pitchFamily="34" charset="-79"/>
                <a:cs typeface="Gisha" panose="020B0502040204020203" pitchFamily="34" charset="-79"/>
              </a:rPr>
              <a:t>Esto hará que tu cuerpo se vea más </a:t>
            </a:r>
            <a:r>
              <a:rPr lang="es-ES" sz="2400" dirty="0" smtClean="0">
                <a:solidFill>
                  <a:srgbClr val="591357"/>
                </a:solidFill>
                <a:latin typeface="Gisha" panose="020B0502040204020203" pitchFamily="34" charset="-79"/>
                <a:cs typeface="Gisha" panose="020B0502040204020203" pitchFamily="34" charset="-79"/>
              </a:rPr>
              <a:t>delgado</a:t>
            </a:r>
            <a:r>
              <a:rPr lang="pt-BR" sz="2400" dirty="0" smtClean="0">
                <a:solidFill>
                  <a:srgbClr val="591357"/>
                </a:solidFill>
                <a:latin typeface="Gisha" panose="020B0502040204020203" pitchFamily="34" charset="-79"/>
                <a:cs typeface="Gisha" panose="020B0502040204020203" pitchFamily="34" charset="-79"/>
              </a:rPr>
              <a:t>.</a:t>
            </a:r>
            <a:endParaRPr lang="en-US" sz="2400" dirty="0">
              <a:solidFill>
                <a:srgbClr val="591357"/>
              </a:solidFill>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11"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3"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Rectangle 4"/>
          <p:cNvSpPr/>
          <p:nvPr/>
        </p:nvSpPr>
        <p:spPr>
          <a:xfrm>
            <a:off x="4876800" y="516938"/>
            <a:ext cx="3962400" cy="2862322"/>
          </a:xfrm>
          <a:prstGeom prst="rect">
            <a:avLst/>
          </a:prstGeom>
        </p:spPr>
        <p:txBody>
          <a:bodyPr wrap="square">
            <a:spAutoFit/>
          </a:bodyPr>
          <a:lstStyle/>
          <a:p>
            <a:pPr>
              <a:lnSpc>
                <a:spcPts val="3000"/>
              </a:lnSpc>
              <a:spcBef>
                <a:spcPts val="600"/>
              </a:spcBef>
            </a:pPr>
            <a:r>
              <a:rPr lang="es-BO" sz="2000" b="1" dirty="0" smtClean="0">
                <a:solidFill>
                  <a:srgbClr val="591357"/>
                </a:solidFill>
                <a:latin typeface="Gisha" panose="020B0502040204020203" pitchFamily="34" charset="-79"/>
                <a:cs typeface="Gisha" panose="020B0502040204020203" pitchFamily="34" charset="-79"/>
              </a:rPr>
              <a:t>Usa :</a:t>
            </a:r>
          </a:p>
          <a:p>
            <a:pPr>
              <a:lnSpc>
                <a:spcPts val="3000"/>
              </a:lnSpc>
              <a:spcBef>
                <a:spcPts val="600"/>
              </a:spcBef>
            </a:pPr>
            <a:r>
              <a:rPr lang="es-BO" sz="2000" dirty="0" smtClean="0">
                <a:solidFill>
                  <a:srgbClr val="591357"/>
                </a:solidFill>
                <a:latin typeface="Gisha" panose="020B0502040204020203" pitchFamily="34" charset="-79"/>
                <a:cs typeface="Gisha" panose="020B0502040204020203" pitchFamily="34" charset="-79"/>
              </a:rPr>
              <a:t>Un estilo recto, mangas anchas, escotes y detalles horizontales, blusas talladas en la cintura, faldas ligeramente angostas en la parte de abajo, telas firmes, sacos cortos, tacones altos</a:t>
            </a:r>
            <a:endParaRPr lang="es-BO" sz="2000" dirty="0">
              <a:solidFill>
                <a:srgbClr val="591357"/>
              </a:solidFill>
              <a:latin typeface="Gisha" panose="020B0502040204020203" pitchFamily="34" charset="-79"/>
              <a:cs typeface="Gisha" panose="020B0502040204020203" pitchFamily="34" charset="-79"/>
            </a:endParaRPr>
          </a:p>
        </p:txBody>
      </p:sp>
      <p:sp>
        <p:nvSpPr>
          <p:cNvPr id="8" name="Rectangle 7"/>
          <p:cNvSpPr/>
          <p:nvPr/>
        </p:nvSpPr>
        <p:spPr>
          <a:xfrm>
            <a:off x="2514309" y="3698319"/>
            <a:ext cx="5181891" cy="2092881"/>
          </a:xfrm>
          <a:prstGeom prst="rect">
            <a:avLst/>
          </a:prstGeom>
        </p:spPr>
        <p:txBody>
          <a:bodyPr wrap="square">
            <a:spAutoFit/>
          </a:bodyPr>
          <a:lstStyle/>
          <a:p>
            <a:pPr>
              <a:lnSpc>
                <a:spcPts val="3000"/>
              </a:lnSpc>
              <a:spcBef>
                <a:spcPts val="600"/>
              </a:spcBef>
            </a:pPr>
            <a:r>
              <a:rPr lang="pt-BR" sz="2000" b="1" dirty="0" smtClean="0">
                <a:solidFill>
                  <a:srgbClr val="591357"/>
                </a:solidFill>
                <a:latin typeface="Gisha" panose="020B0502040204020203" pitchFamily="34" charset="-79"/>
                <a:cs typeface="Gisha" panose="020B0502040204020203" pitchFamily="34" charset="-79"/>
              </a:rPr>
              <a:t>Evita :</a:t>
            </a:r>
          </a:p>
          <a:p>
            <a:pPr>
              <a:lnSpc>
                <a:spcPts val="3000"/>
              </a:lnSpc>
              <a:spcBef>
                <a:spcPts val="600"/>
              </a:spcBef>
            </a:pPr>
            <a:r>
              <a:rPr lang="es-ES" sz="2000" dirty="0" smtClean="0">
                <a:solidFill>
                  <a:srgbClr val="591357"/>
                </a:solidFill>
                <a:latin typeface="Gisha" panose="020B0502040204020203" pitchFamily="34" charset="-79"/>
                <a:cs typeface="Gisha" panose="020B0502040204020203" pitchFamily="34" charset="-79"/>
              </a:rPr>
              <a:t>Pantalones </a:t>
            </a:r>
            <a:r>
              <a:rPr lang="es-ES" sz="2000" dirty="0">
                <a:solidFill>
                  <a:srgbClr val="591357"/>
                </a:solidFill>
                <a:latin typeface="Gisha" panose="020B0502040204020203" pitchFamily="34" charset="-79"/>
                <a:cs typeface="Gisha" panose="020B0502040204020203" pitchFamily="34" charset="-79"/>
              </a:rPr>
              <a:t>y faldas que le dan más </a:t>
            </a:r>
            <a:r>
              <a:rPr lang="es-ES" sz="2000" u="sng" dirty="0">
                <a:solidFill>
                  <a:srgbClr val="591357"/>
                </a:solidFill>
                <a:latin typeface="Gisha" panose="020B0502040204020203" pitchFamily="34" charset="-79"/>
                <a:cs typeface="Gisha" panose="020B0502040204020203" pitchFamily="34" charset="-79"/>
              </a:rPr>
              <a:t>volumen a la cadera </a:t>
            </a:r>
            <a:r>
              <a:rPr lang="es-ES" sz="2000" dirty="0">
                <a:solidFill>
                  <a:srgbClr val="591357"/>
                </a:solidFill>
                <a:latin typeface="Gisha" panose="020B0502040204020203" pitchFamily="34" charset="-79"/>
                <a:cs typeface="Gisha" panose="020B0502040204020203" pitchFamily="34" charset="-79"/>
              </a:rPr>
              <a:t>(como pliegues, </a:t>
            </a:r>
            <a:r>
              <a:rPr lang="es-ES" sz="2000" dirty="0" smtClean="0">
                <a:solidFill>
                  <a:srgbClr val="591357"/>
                </a:solidFill>
                <a:latin typeface="Gisha" panose="020B0502040204020203" pitchFamily="34" charset="-79"/>
                <a:cs typeface="Gisha" panose="020B0502040204020203" pitchFamily="34" charset="-79"/>
              </a:rPr>
              <a:t>o </a:t>
            </a:r>
            <a:r>
              <a:rPr lang="es-ES" sz="2000" dirty="0">
                <a:solidFill>
                  <a:srgbClr val="591357"/>
                </a:solidFill>
                <a:latin typeface="Gisha" panose="020B0502040204020203" pitchFamily="34" charset="-79"/>
                <a:cs typeface="Gisha" panose="020B0502040204020203" pitchFamily="34" charset="-79"/>
              </a:rPr>
              <a:t>tienen bolsillos voluminosos), la ropa muy corta, camisas de puños anchos, </a:t>
            </a:r>
            <a:r>
              <a:rPr lang="es-ES" sz="2000" u="sng" dirty="0" smtClean="0">
                <a:solidFill>
                  <a:srgbClr val="591357"/>
                </a:solidFill>
                <a:latin typeface="Gisha" panose="020B0502040204020203" pitchFamily="34" charset="-79"/>
                <a:cs typeface="Gisha" panose="020B0502040204020203" pitchFamily="34" charset="-79"/>
              </a:rPr>
              <a:t>escotes </a:t>
            </a:r>
            <a:r>
              <a:rPr lang="es-ES" sz="2000" u="sng" dirty="0">
                <a:solidFill>
                  <a:srgbClr val="591357"/>
                </a:solidFill>
                <a:latin typeface="Gisha" panose="020B0502040204020203" pitchFamily="34" charset="-79"/>
                <a:cs typeface="Gisha" panose="020B0502040204020203" pitchFamily="34" charset="-79"/>
              </a:rPr>
              <a:t>en V.</a:t>
            </a:r>
            <a:endParaRPr lang="en-US" sz="2000" u="sng" dirty="0">
              <a:solidFill>
                <a:srgbClr val="591357"/>
              </a:solidFill>
              <a:latin typeface="Gisha" panose="020B0502040204020203" pitchFamily="34" charset="-79"/>
              <a:cs typeface="Gisha" panose="020B0502040204020203" pitchFamily="34" charset="-79"/>
            </a:endParaRPr>
          </a:p>
        </p:txBody>
      </p:sp>
      <p:sp>
        <p:nvSpPr>
          <p:cNvPr id="15" name="TextBox 5"/>
          <p:cNvSpPr txBox="1"/>
          <p:nvPr/>
        </p:nvSpPr>
        <p:spPr>
          <a:xfrm>
            <a:off x="767908" y="329086"/>
            <a:ext cx="1295400"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30" name="Picture 6" descr="http://2.bp.blogspot.com/-ECe5FnEqaC0/T32nd9WIA7I/AAAAAAAAQr0/2EFRqg1SIGQ/s1600/Moda-Inverno-2012-FEMININA-BRASIL.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76046"/>
          <a:stretch/>
        </p:blipFill>
        <p:spPr bwMode="auto">
          <a:xfrm>
            <a:off x="5267405" y="298123"/>
            <a:ext cx="1931884" cy="5694236"/>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http://clubebatom.com.br/wp-content/uploads/2012/09/moda-verao-2014-1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67364"/>
          <a:stretch/>
        </p:blipFill>
        <p:spPr bwMode="auto">
          <a:xfrm>
            <a:off x="2824767" y="289537"/>
            <a:ext cx="1981200" cy="569423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5"/>
          <p:cNvSpPr txBox="1"/>
          <p:nvPr/>
        </p:nvSpPr>
        <p:spPr>
          <a:xfrm>
            <a:off x="767908" y="329086"/>
            <a:ext cx="1295400"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p:txBody>
      </p:sp>
      <p:pic>
        <p:nvPicPr>
          <p:cNvPr id="14" name="Picture 4" descr="http://queroserfeliz.blogs.sapo.pt/arquivo/Smile.bm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71644" y="-42475"/>
            <a:ext cx="966688" cy="8751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2" descr="C:\Users\Lisye\Desktop\igreja.jpg"/>
          <p:cNvPicPr>
            <a:picLocks noChangeAspect="1" noChangeArrowheads="1"/>
          </p:cNvPicPr>
          <p:nvPr/>
        </p:nvPicPr>
        <p:blipFill rotWithShape="1">
          <a:blip r:embed="rId5" cstate="print"/>
          <a:srcRect l="987"/>
          <a:stretch/>
        </p:blipFill>
        <p:spPr bwMode="auto">
          <a:xfrm>
            <a:off x="2667808" y="937779"/>
            <a:ext cx="5867400" cy="4414923"/>
          </a:xfrm>
          <a:prstGeom prst="rect">
            <a:avLst/>
          </a:prstGeom>
          <a:ln>
            <a:noFill/>
          </a:ln>
          <a:effectLst>
            <a:softEdge rad="112500"/>
          </a:effectLst>
        </p:spPr>
      </p:pic>
      <p:sp>
        <p:nvSpPr>
          <p:cNvPr id="13" name="TextBox 5"/>
          <p:cNvSpPr txBox="1"/>
          <p:nvPr/>
        </p:nvSpPr>
        <p:spPr>
          <a:xfrm>
            <a:off x="767908" y="329086"/>
            <a:ext cx="1295400"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p:txBody>
      </p:sp>
      <p:pic>
        <p:nvPicPr>
          <p:cNvPr id="14" name="Picture 4" descr="http://queroserfeliz.blogs.sapo.pt/arquivo/Smile.bmp"/>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71644" y="-42475"/>
            <a:ext cx="966688" cy="875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5342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 name="Picture 2" descr="C:\Users\Lisye\Desktop\dia dia.jpg"/>
          <p:cNvPicPr>
            <a:picLocks noChangeAspect="1" noChangeArrowheads="1"/>
          </p:cNvPicPr>
          <p:nvPr/>
        </p:nvPicPr>
        <p:blipFill>
          <a:blip r:embed="rId5" cstate="print"/>
          <a:srcRect/>
          <a:stretch>
            <a:fillRect/>
          </a:stretch>
        </p:blipFill>
        <p:spPr bwMode="auto">
          <a:xfrm>
            <a:off x="2722730" y="979974"/>
            <a:ext cx="5761848" cy="4330534"/>
          </a:xfrm>
          <a:prstGeom prst="rect">
            <a:avLst/>
          </a:prstGeom>
          <a:ln>
            <a:noFill/>
          </a:ln>
          <a:effectLst>
            <a:softEdge rad="112500"/>
          </a:effectLst>
        </p:spPr>
      </p:pic>
      <p:sp>
        <p:nvSpPr>
          <p:cNvPr id="13" name="TextBox 5"/>
          <p:cNvSpPr txBox="1"/>
          <p:nvPr/>
        </p:nvSpPr>
        <p:spPr>
          <a:xfrm>
            <a:off x="767908" y="329086"/>
            <a:ext cx="1295400"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p:txBody>
      </p:sp>
      <p:pic>
        <p:nvPicPr>
          <p:cNvPr id="14" name="Picture 4" descr="http://queroserfeliz.blogs.sapo.pt/arquivo/Smile.bmp"/>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71644" y="-42475"/>
            <a:ext cx="966688" cy="8751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 name="Picture 2" descr="C:\Users\Lisye\Desktop\party.jpg"/>
          <p:cNvPicPr>
            <a:picLocks noChangeAspect="1" noChangeArrowheads="1"/>
          </p:cNvPicPr>
          <p:nvPr/>
        </p:nvPicPr>
        <p:blipFill>
          <a:blip r:embed="rId5" cstate="print"/>
          <a:srcRect/>
          <a:stretch>
            <a:fillRect/>
          </a:stretch>
        </p:blipFill>
        <p:spPr bwMode="auto">
          <a:xfrm>
            <a:off x="2707164" y="971720"/>
            <a:ext cx="5792979" cy="4347042"/>
          </a:xfrm>
          <a:prstGeom prst="rect">
            <a:avLst/>
          </a:prstGeom>
          <a:ln>
            <a:noFill/>
          </a:ln>
          <a:effectLst>
            <a:softEdge rad="112500"/>
          </a:effectLst>
        </p:spPr>
      </p:pic>
      <p:pic>
        <p:nvPicPr>
          <p:cNvPr id="5" name="Picture 4" descr="http://queroserfeliz.blogs.sapo.pt/arquivo/Smile.bmp"/>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77312" y="-42475"/>
            <a:ext cx="966688" cy="87514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5"/>
          <p:cNvSpPr txBox="1"/>
          <p:nvPr/>
        </p:nvSpPr>
        <p:spPr>
          <a:xfrm>
            <a:off x="767908" y="329086"/>
            <a:ext cx="1295400"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Rectangle 8"/>
          <p:cNvSpPr/>
          <p:nvPr/>
        </p:nvSpPr>
        <p:spPr>
          <a:xfrm>
            <a:off x="2781190" y="980067"/>
            <a:ext cx="3336561" cy="4329390"/>
          </a:xfrm>
          <a:prstGeom prst="rect">
            <a:avLst/>
          </a:prstGeom>
        </p:spPr>
        <p:txBody>
          <a:bodyPr wrap="square">
            <a:spAutoFit/>
          </a:bodyPr>
          <a:lstStyle/>
          <a:p>
            <a:r>
              <a:rPr lang="es-ES" sz="3200" b="1" dirty="0" smtClean="0">
                <a:solidFill>
                  <a:srgbClr val="3F0D3E"/>
                </a:solidFill>
                <a:latin typeface="Gisha" panose="020B0502040204020203" pitchFamily="34" charset="-79"/>
                <a:cs typeface="Gisha" panose="020B0502040204020203" pitchFamily="34" charset="-79"/>
              </a:rPr>
              <a:t>Reloj de Arena:</a:t>
            </a:r>
          </a:p>
          <a:p>
            <a:pPr>
              <a:lnSpc>
                <a:spcPts val="3500"/>
              </a:lnSpc>
              <a:spcBef>
                <a:spcPts val="1200"/>
              </a:spcBef>
            </a:pPr>
            <a:r>
              <a:rPr lang="es-ES" sz="2400" dirty="0" smtClean="0">
                <a:solidFill>
                  <a:srgbClr val="591357"/>
                </a:solidFill>
                <a:latin typeface="Gisha" panose="020B0502040204020203" pitchFamily="34" charset="-79"/>
                <a:cs typeface="Gisha" panose="020B0502040204020203" pitchFamily="34" charset="-79"/>
              </a:rPr>
              <a:t>Las curvas son suaves, los </a:t>
            </a:r>
            <a:r>
              <a:rPr lang="es-ES" sz="2400" u="sng" dirty="0" smtClean="0">
                <a:solidFill>
                  <a:srgbClr val="591357"/>
                </a:solidFill>
                <a:latin typeface="Gisha" panose="020B0502040204020203" pitchFamily="34" charset="-79"/>
                <a:cs typeface="Gisha" panose="020B0502040204020203" pitchFamily="34" charset="-79"/>
              </a:rPr>
              <a:t>hombros</a:t>
            </a:r>
            <a:r>
              <a:rPr lang="es-ES" sz="2400" dirty="0" smtClean="0">
                <a:solidFill>
                  <a:srgbClr val="591357"/>
                </a:solidFill>
                <a:latin typeface="Gisha" panose="020B0502040204020203" pitchFamily="34" charset="-79"/>
                <a:cs typeface="Gisha" panose="020B0502040204020203" pitchFamily="34" charset="-79"/>
              </a:rPr>
              <a:t> y las </a:t>
            </a:r>
            <a:r>
              <a:rPr lang="es-ES" sz="2400" u="sng" dirty="0" smtClean="0">
                <a:solidFill>
                  <a:srgbClr val="591357"/>
                </a:solidFill>
                <a:latin typeface="Gisha" panose="020B0502040204020203" pitchFamily="34" charset="-79"/>
                <a:cs typeface="Gisha" panose="020B0502040204020203" pitchFamily="34" charset="-79"/>
              </a:rPr>
              <a:t>caderas</a:t>
            </a:r>
            <a:r>
              <a:rPr lang="es-ES" sz="2400" dirty="0" smtClean="0">
                <a:solidFill>
                  <a:srgbClr val="591357"/>
                </a:solidFill>
                <a:latin typeface="Gisha" panose="020B0502040204020203" pitchFamily="34" charset="-79"/>
                <a:cs typeface="Gisha" panose="020B0502040204020203" pitchFamily="34" charset="-79"/>
              </a:rPr>
              <a:t> tienen la </a:t>
            </a:r>
            <a:r>
              <a:rPr lang="es-ES" sz="2400" u="sng" dirty="0" smtClean="0">
                <a:solidFill>
                  <a:srgbClr val="591357"/>
                </a:solidFill>
                <a:latin typeface="Gisha" panose="020B0502040204020203" pitchFamily="34" charset="-79"/>
                <a:cs typeface="Gisha" panose="020B0502040204020203" pitchFamily="34" charset="-79"/>
              </a:rPr>
              <a:t>misma medida</a:t>
            </a:r>
            <a:r>
              <a:rPr lang="es-ES" sz="2400" dirty="0" smtClean="0">
                <a:solidFill>
                  <a:srgbClr val="591357"/>
                </a:solidFill>
                <a:latin typeface="Gisha" panose="020B0502040204020203" pitchFamily="34" charset="-79"/>
                <a:cs typeface="Gisha" panose="020B0502040204020203" pitchFamily="34" charset="-79"/>
              </a:rPr>
              <a:t> y por lo general la </a:t>
            </a:r>
            <a:r>
              <a:rPr lang="es-ES" sz="2400" u="sng" dirty="0" smtClean="0">
                <a:solidFill>
                  <a:srgbClr val="591357"/>
                </a:solidFill>
                <a:latin typeface="Gisha" panose="020B0502040204020203" pitchFamily="34" charset="-79"/>
                <a:cs typeface="Gisha" panose="020B0502040204020203" pitchFamily="34" charset="-79"/>
              </a:rPr>
              <a:t>cintura delgada</a:t>
            </a:r>
            <a:r>
              <a:rPr lang="es-ES" sz="2400" dirty="0" smtClean="0">
                <a:solidFill>
                  <a:srgbClr val="591357"/>
                </a:solidFill>
                <a:latin typeface="Gisha" panose="020B0502040204020203" pitchFamily="34" charset="-79"/>
                <a:cs typeface="Gisha" panose="020B0502040204020203" pitchFamily="34" charset="-79"/>
              </a:rPr>
              <a:t>, que da la apariencia de cuerpo de guitarra</a:t>
            </a:r>
            <a:r>
              <a:rPr lang="pt-BR" sz="2400" dirty="0" smtClean="0">
                <a:solidFill>
                  <a:srgbClr val="591357"/>
                </a:solidFill>
                <a:latin typeface="Gisha" panose="020B0502040204020203" pitchFamily="34" charset="-79"/>
                <a:cs typeface="Gisha" panose="020B0502040204020203" pitchFamily="34" charset="-79"/>
              </a:rPr>
              <a:t>.</a:t>
            </a:r>
            <a:endParaRPr lang="en-US" sz="2400" dirty="0">
              <a:solidFill>
                <a:srgbClr val="591357"/>
              </a:solidFill>
              <a:latin typeface="Gisha" panose="020B0502040204020203" pitchFamily="34" charset="-79"/>
              <a:cs typeface="Gisha" panose="020B0502040204020203" pitchFamily="34" charset="-79"/>
            </a:endParaRPr>
          </a:p>
        </p:txBody>
      </p:sp>
      <p:sp>
        <p:nvSpPr>
          <p:cNvPr id="16" name="TextBox 5"/>
          <p:cNvSpPr txBox="1"/>
          <p:nvPr/>
        </p:nvSpPr>
        <p:spPr>
          <a:xfrm>
            <a:off x="754743" y="251183"/>
            <a:ext cx="1295400" cy="5709255"/>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J</a:t>
            </a:r>
            <a:endParaRPr lang="pt-BR" sz="7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DE</a:t>
            </a:r>
          </a:p>
          <a:p>
            <a:pPr algn="ctr"/>
            <a:endParaRPr lang="pt-BR" sz="7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endPar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p:cNvGrpSpPr/>
          <p:nvPr/>
        </p:nvGrpSpPr>
        <p:grpSpPr>
          <a:xfrm>
            <a:off x="-8576" y="-42475"/>
            <a:ext cx="9152576" cy="6884916"/>
            <a:chOff x="-8576" y="-12880"/>
            <a:chExt cx="9152576" cy="6884916"/>
          </a:xfrm>
        </p:grpSpPr>
        <p:pic>
          <p:nvPicPr>
            <p:cNvPr id="11"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3"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Rectangle 4"/>
          <p:cNvSpPr/>
          <p:nvPr/>
        </p:nvSpPr>
        <p:spPr>
          <a:xfrm>
            <a:off x="4629552" y="260240"/>
            <a:ext cx="4132949" cy="3247043"/>
          </a:xfrm>
          <a:prstGeom prst="rect">
            <a:avLst/>
          </a:prstGeom>
        </p:spPr>
        <p:txBody>
          <a:bodyPr wrap="square">
            <a:spAutoFit/>
          </a:bodyPr>
          <a:lstStyle/>
          <a:p>
            <a:pPr>
              <a:lnSpc>
                <a:spcPts val="3000"/>
              </a:lnSpc>
              <a:spcBef>
                <a:spcPts val="600"/>
              </a:spcBef>
            </a:pPr>
            <a:r>
              <a:rPr lang="es-BO" sz="1900" b="1" dirty="0" smtClean="0">
                <a:solidFill>
                  <a:srgbClr val="591357"/>
                </a:solidFill>
                <a:latin typeface="Gisha" panose="020B0502040204020203" pitchFamily="34" charset="-79"/>
                <a:cs typeface="Gisha" panose="020B0502040204020203" pitchFamily="34" charset="-79"/>
              </a:rPr>
              <a:t>Usa :</a:t>
            </a:r>
          </a:p>
          <a:p>
            <a:pPr>
              <a:lnSpc>
                <a:spcPts val="3000"/>
              </a:lnSpc>
              <a:spcBef>
                <a:spcPts val="600"/>
              </a:spcBef>
            </a:pPr>
            <a:r>
              <a:rPr lang="es-BO" sz="1900" u="sng" dirty="0" smtClean="0">
                <a:solidFill>
                  <a:srgbClr val="591357"/>
                </a:solidFill>
                <a:latin typeface="Gisha" panose="020B0502040204020203" pitchFamily="34" charset="-79"/>
                <a:cs typeface="Gisha" panose="020B0502040204020203" pitchFamily="34" charset="-79"/>
              </a:rPr>
              <a:t>Vestidos en capas tallados a la cintura</a:t>
            </a:r>
            <a:r>
              <a:rPr lang="es-BO" sz="1900" dirty="0" smtClean="0">
                <a:solidFill>
                  <a:srgbClr val="591357"/>
                </a:solidFill>
                <a:latin typeface="Gisha" panose="020B0502040204020203" pitchFamily="34" charset="-79"/>
                <a:cs typeface="Gisha" panose="020B0502040204020203" pitchFamily="34" charset="-79"/>
              </a:rPr>
              <a:t>, blusas de manga corta y justas, tejidos flexibles de caída suelta, </a:t>
            </a:r>
            <a:r>
              <a:rPr lang="es-BO" sz="1900" u="sng" dirty="0" smtClean="0">
                <a:solidFill>
                  <a:srgbClr val="591357"/>
                </a:solidFill>
                <a:latin typeface="Gisha" panose="020B0502040204020203" pitchFamily="34" charset="-79"/>
                <a:cs typeface="Gisha" panose="020B0502040204020203" pitchFamily="34" charset="-79"/>
              </a:rPr>
              <a:t>pantalones rectos y de cintura baja</a:t>
            </a:r>
            <a:r>
              <a:rPr lang="es-BO" sz="1900" dirty="0" smtClean="0">
                <a:solidFill>
                  <a:srgbClr val="591357"/>
                </a:solidFill>
                <a:latin typeface="Gisha" panose="020B0502040204020203" pitchFamily="34" charset="-79"/>
                <a:cs typeface="Gisha" panose="020B0502040204020203" pitchFamily="34" charset="-79"/>
              </a:rPr>
              <a:t>, faldas más justas (sin exagerar), cinturones medios y delgados, pocos accesorios</a:t>
            </a:r>
            <a:endParaRPr lang="es-BO" sz="1900" dirty="0">
              <a:solidFill>
                <a:srgbClr val="591357"/>
              </a:solidFill>
              <a:latin typeface="Gisha" panose="020B0502040204020203" pitchFamily="34" charset="-79"/>
              <a:cs typeface="Gisha" panose="020B0502040204020203" pitchFamily="34" charset="-79"/>
            </a:endParaRPr>
          </a:p>
        </p:txBody>
      </p:sp>
      <p:sp>
        <p:nvSpPr>
          <p:cNvPr id="17" name="Rectangle 7"/>
          <p:cNvSpPr/>
          <p:nvPr/>
        </p:nvSpPr>
        <p:spPr>
          <a:xfrm>
            <a:off x="2514309" y="3657600"/>
            <a:ext cx="6162917" cy="2477601"/>
          </a:xfrm>
          <a:prstGeom prst="rect">
            <a:avLst/>
          </a:prstGeom>
        </p:spPr>
        <p:txBody>
          <a:bodyPr wrap="square">
            <a:spAutoFit/>
          </a:bodyPr>
          <a:lstStyle/>
          <a:p>
            <a:pPr>
              <a:lnSpc>
                <a:spcPts val="3000"/>
              </a:lnSpc>
              <a:spcBef>
                <a:spcPts val="600"/>
              </a:spcBef>
            </a:pPr>
            <a:r>
              <a:rPr lang="pt-BR" sz="2000" b="1" dirty="0" smtClean="0">
                <a:solidFill>
                  <a:srgbClr val="591357"/>
                </a:solidFill>
                <a:latin typeface="Gisha" panose="020B0502040204020203" pitchFamily="34" charset="-79"/>
                <a:cs typeface="Gisha" panose="020B0502040204020203" pitchFamily="34" charset="-79"/>
              </a:rPr>
              <a:t>Evita :</a:t>
            </a:r>
          </a:p>
          <a:p>
            <a:pPr>
              <a:lnSpc>
                <a:spcPts val="3000"/>
              </a:lnSpc>
              <a:spcBef>
                <a:spcPts val="600"/>
              </a:spcBef>
            </a:pPr>
            <a:r>
              <a:rPr lang="es-ES" sz="1900" u="sng" dirty="0" smtClean="0">
                <a:solidFill>
                  <a:srgbClr val="591357"/>
                </a:solidFill>
                <a:latin typeface="Gisha" panose="020B0502040204020203" pitchFamily="34" charset="-79"/>
                <a:cs typeface="Gisha" panose="020B0502040204020203" pitchFamily="34" charset="-79"/>
              </a:rPr>
              <a:t>Ropa muy holgada o demasiado recta</a:t>
            </a:r>
            <a:r>
              <a:rPr lang="es-ES" sz="1900" dirty="0" smtClean="0">
                <a:solidFill>
                  <a:srgbClr val="591357"/>
                </a:solidFill>
                <a:latin typeface="Gisha" panose="020B0502040204020203" pitchFamily="34" charset="-79"/>
                <a:cs typeface="Gisha" panose="020B0502040204020203" pitchFamily="34" charset="-79"/>
              </a:rPr>
              <a:t> que perjudique el área de la cintura, creando volumen, lo mismo para los hombros. Blusas cuello tortuga, piezas muy elaboradas, pliegues, faldas voluminosas,                     blusas cortas y sacos sin cintura.</a:t>
            </a:r>
            <a:endParaRPr lang="en-US" sz="1900" u="sng" dirty="0">
              <a:solidFill>
                <a:srgbClr val="591357"/>
              </a:solidFill>
              <a:latin typeface="Gisha" panose="020B0502040204020203" pitchFamily="34" charset="-79"/>
              <a:cs typeface="Gisha" panose="020B0502040204020203" pitchFamily="34" charset="-79"/>
            </a:endParaRPr>
          </a:p>
        </p:txBody>
      </p:sp>
      <p:sp>
        <p:nvSpPr>
          <p:cNvPr id="18" name="TextBox 5"/>
          <p:cNvSpPr txBox="1"/>
          <p:nvPr/>
        </p:nvSpPr>
        <p:spPr>
          <a:xfrm>
            <a:off x="754743" y="251183"/>
            <a:ext cx="1295400" cy="5709255"/>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J</a:t>
            </a:r>
            <a:endParaRPr lang="pt-BR" sz="7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DE</a:t>
            </a:r>
          </a:p>
          <a:p>
            <a:pPr algn="ctr"/>
            <a:endParaRPr lang="pt-BR" sz="7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endPar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p:cNvGrpSpPr/>
          <p:nvPr/>
        </p:nvGrpSpPr>
        <p:grpSpPr>
          <a:xfrm>
            <a:off x="-8576" y="-42475"/>
            <a:ext cx="9152576" cy="6884916"/>
            <a:chOff x="-8576" y="-12880"/>
            <a:chExt cx="9152576" cy="6884916"/>
          </a:xfrm>
        </p:grpSpPr>
        <p:pic>
          <p:nvPicPr>
            <p:cNvPr id="11"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3"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 name="Picture 4" descr="http://queroserfeliz.blogs.sapo.pt/arquivo/Smile.bm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71644" y="-108487"/>
            <a:ext cx="966688" cy="875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http://www.tudoditudo.com/img/fotos/moda%20feminina%20primavera%206.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654" t="8737" r="14840" b="4689"/>
          <a:stretch/>
        </p:blipFill>
        <p:spPr bwMode="auto">
          <a:xfrm>
            <a:off x="2294324" y="603328"/>
            <a:ext cx="2324495" cy="50828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modamx.com/wp-content/uploads/2012/11/Vestidos-casuales-Asos-2.jpg"/>
          <p:cNvPicPr>
            <a:picLocks noChangeAspect="1" noChangeArrowheads="1"/>
          </p:cNvPicPr>
          <p:nvPr/>
        </p:nvPicPr>
        <p:blipFill rotWithShape="1">
          <a:blip r:embed="rId7">
            <a:extLst>
              <a:ext uri="{28A0092B-C50C-407E-A947-70E740481C1C}">
                <a14:useLocalDpi xmlns:a14="http://schemas.microsoft.com/office/drawing/2010/main" val="0"/>
              </a:ext>
            </a:extLst>
          </a:blip>
          <a:srcRect l="28387"/>
          <a:stretch/>
        </p:blipFill>
        <p:spPr bwMode="auto">
          <a:xfrm>
            <a:off x="5020293" y="927191"/>
            <a:ext cx="2492660" cy="443513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5"/>
          <p:cNvSpPr txBox="1"/>
          <p:nvPr/>
        </p:nvSpPr>
        <p:spPr>
          <a:xfrm>
            <a:off x="754743" y="251183"/>
            <a:ext cx="1295400" cy="5709255"/>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J</a:t>
            </a:r>
            <a:endParaRPr lang="pt-BR" sz="7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DE</a:t>
            </a:r>
          </a:p>
          <a:p>
            <a:pPr algn="ctr"/>
            <a:endParaRPr lang="pt-BR" sz="7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endPar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8576" y="-42475"/>
            <a:ext cx="9152576" cy="6884916"/>
            <a:chOff x="-8576" y="-12880"/>
            <a:chExt cx="9152576" cy="6884916"/>
          </a:xfrm>
        </p:grpSpPr>
        <p:pic>
          <p:nvPicPr>
            <p:cNvPr id="8" name="Imagem 5"/>
            <p:cNvPicPr>
              <a:picLocks noChangeAspect="1"/>
            </p:cNvPicPr>
            <p:nvPr/>
          </p:nvPicPr>
          <p:blipFill rotWithShape="1">
            <a:blip r:embed="rId3">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0" name="Imagem 8"/>
            <p:cNvPicPr>
              <a:picLocks noChangeAspect="1"/>
            </p:cNvPicPr>
            <p:nvPr/>
          </p:nvPicPr>
          <p:blipFill rotWithShape="1">
            <a:blip r:embed="rId5">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Picture 2" descr="http://4.bp.blogspot.com/-JEHOQWPKKTY/TW5_xEprc_I/AAAAAAAADqE/72z6jWi9mLw/s1600/39135lis.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50000"/>
          <a:stretch/>
        </p:blipFill>
        <p:spPr bwMode="auto">
          <a:xfrm>
            <a:off x="971281" y="630092"/>
            <a:ext cx="3210399" cy="479808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Title 1"/>
          <p:cNvSpPr>
            <a:spLocks noGrp="1"/>
          </p:cNvSpPr>
          <p:nvPr>
            <p:ph type="ctrTitle"/>
          </p:nvPr>
        </p:nvSpPr>
        <p:spPr>
          <a:xfrm>
            <a:off x="4667688" y="2314668"/>
            <a:ext cx="3962400" cy="1428936"/>
          </a:xfrm>
        </p:spPr>
        <p:txBody>
          <a:bodyPr>
            <a:normAutofit fontScale="90000"/>
          </a:bodyPr>
          <a:lstStyle/>
          <a:p>
            <a:pPr algn="ctr">
              <a:lnSpc>
                <a:spcPct val="150000"/>
              </a:lnSpc>
            </a:pPr>
            <a:r>
              <a:rPr lang="es-ES" sz="4000" b="1" dirty="0" smtClean="0">
                <a:solidFill>
                  <a:srgbClr val="591357"/>
                </a:solidFill>
                <a:latin typeface="Gisha" panose="020B0502040204020203" pitchFamily="34" charset="-79"/>
                <a:cs typeface="Gisha" panose="020B0502040204020203" pitchFamily="34" charset="-79"/>
              </a:rPr>
              <a:t>Tú en la pasarela</a:t>
            </a:r>
            <a:endParaRPr lang="en-US" sz="4000" b="1" dirty="0">
              <a:solidFill>
                <a:srgbClr val="591357"/>
              </a:solidFill>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4" descr="C:\Users\Lisye\Desktop\igreja.jpg"/>
          <p:cNvPicPr>
            <a:picLocks noChangeAspect="1" noChangeArrowheads="1"/>
          </p:cNvPicPr>
          <p:nvPr/>
        </p:nvPicPr>
        <p:blipFill>
          <a:blip r:embed="rId5" cstate="print"/>
          <a:srcRect/>
          <a:stretch>
            <a:fillRect/>
          </a:stretch>
        </p:blipFill>
        <p:spPr bwMode="auto">
          <a:xfrm>
            <a:off x="2935151" y="685135"/>
            <a:ext cx="5312046" cy="4919254"/>
          </a:xfrm>
          <a:prstGeom prst="rect">
            <a:avLst/>
          </a:prstGeom>
          <a:ln>
            <a:noFill/>
          </a:ln>
          <a:effectLst>
            <a:softEdge rad="112500"/>
          </a:effectLst>
        </p:spPr>
      </p:pic>
      <p:pic>
        <p:nvPicPr>
          <p:cNvPr id="4" name="Picture 4" descr="http://queroserfeliz.blogs.sapo.pt/arquivo/Smile.bmp"/>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71644" y="-42475"/>
            <a:ext cx="966688" cy="87514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5"/>
          <p:cNvSpPr txBox="1"/>
          <p:nvPr/>
        </p:nvSpPr>
        <p:spPr>
          <a:xfrm>
            <a:off x="754743" y="251183"/>
            <a:ext cx="1295400" cy="5709255"/>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J</a:t>
            </a:r>
            <a:endParaRPr lang="pt-BR" sz="7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DE</a:t>
            </a:r>
          </a:p>
          <a:p>
            <a:pPr algn="ctr"/>
            <a:endParaRPr lang="pt-BR" sz="7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endPar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2645785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Picture 2" descr="C:\Users\Lisye\Desktop\diaadia.jpg"/>
          <p:cNvPicPr>
            <a:picLocks noChangeAspect="1" noChangeArrowheads="1"/>
          </p:cNvPicPr>
          <p:nvPr/>
        </p:nvPicPr>
        <p:blipFill>
          <a:blip r:embed="rId5" cstate="print"/>
          <a:srcRect/>
          <a:stretch>
            <a:fillRect/>
          </a:stretch>
        </p:blipFill>
        <p:spPr bwMode="auto">
          <a:xfrm>
            <a:off x="2739157" y="767328"/>
            <a:ext cx="5704034" cy="4754868"/>
          </a:xfrm>
          <a:prstGeom prst="rect">
            <a:avLst/>
          </a:prstGeom>
          <a:ln>
            <a:noFill/>
          </a:ln>
          <a:effectLst>
            <a:softEdge rad="112500"/>
          </a:effectLst>
        </p:spPr>
      </p:pic>
      <p:pic>
        <p:nvPicPr>
          <p:cNvPr id="5" name="Picture 4" descr="http://queroserfeliz.blogs.sapo.pt/arquivo/Smile.bmp"/>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71644" y="-42475"/>
            <a:ext cx="966688" cy="87514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5"/>
          <p:cNvSpPr txBox="1"/>
          <p:nvPr/>
        </p:nvSpPr>
        <p:spPr>
          <a:xfrm>
            <a:off x="754743" y="251183"/>
            <a:ext cx="1295400" cy="5709255"/>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J</a:t>
            </a:r>
            <a:endParaRPr lang="pt-BR" sz="7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DE</a:t>
            </a:r>
          </a:p>
          <a:p>
            <a:pPr algn="ctr"/>
            <a:endParaRPr lang="pt-BR" sz="7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endPar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Picture 2" descr="C:\Users\Lisye\Desktop\especial mignom.png"/>
          <p:cNvPicPr>
            <a:picLocks noChangeAspect="1" noChangeArrowheads="1"/>
          </p:cNvPicPr>
          <p:nvPr/>
        </p:nvPicPr>
        <p:blipFill>
          <a:blip r:embed="rId5" cstate="print"/>
          <a:srcRect/>
          <a:stretch>
            <a:fillRect/>
          </a:stretch>
        </p:blipFill>
        <p:spPr bwMode="auto">
          <a:xfrm>
            <a:off x="2779138" y="782562"/>
            <a:ext cx="5624073" cy="4724400"/>
          </a:xfrm>
          <a:prstGeom prst="rect">
            <a:avLst/>
          </a:prstGeom>
          <a:ln>
            <a:noFill/>
          </a:ln>
          <a:effectLst>
            <a:softEdge rad="112500"/>
          </a:effectLst>
        </p:spPr>
      </p:pic>
      <p:pic>
        <p:nvPicPr>
          <p:cNvPr id="5" name="Picture 4" descr="http://queroserfeliz.blogs.sapo.pt/arquivo/Smile.bmp"/>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71644" y="-39401"/>
            <a:ext cx="966688" cy="87514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5"/>
          <p:cNvSpPr txBox="1"/>
          <p:nvPr/>
        </p:nvSpPr>
        <p:spPr>
          <a:xfrm>
            <a:off x="754743" y="251183"/>
            <a:ext cx="1295400" cy="5709255"/>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J</a:t>
            </a:r>
            <a:endParaRPr lang="pt-BR" sz="7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DE</a:t>
            </a:r>
          </a:p>
          <a:p>
            <a:pPr algn="ctr"/>
            <a:endParaRPr lang="pt-BR" sz="7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endPar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8"/>
          <p:cNvSpPr/>
          <p:nvPr/>
        </p:nvSpPr>
        <p:spPr>
          <a:xfrm>
            <a:off x="2683239" y="304800"/>
            <a:ext cx="3768946" cy="5227072"/>
          </a:xfrm>
          <a:prstGeom prst="rect">
            <a:avLst/>
          </a:prstGeom>
        </p:spPr>
        <p:txBody>
          <a:bodyPr wrap="square">
            <a:spAutoFit/>
          </a:bodyPr>
          <a:lstStyle/>
          <a:p>
            <a:r>
              <a:rPr lang="es-ES" sz="3200" b="1" dirty="0" smtClean="0">
                <a:solidFill>
                  <a:srgbClr val="3F0D3E"/>
                </a:solidFill>
                <a:latin typeface="Gisha" panose="020B0502040204020203" pitchFamily="34" charset="-79"/>
                <a:cs typeface="Gisha" panose="020B0502040204020203" pitchFamily="34" charset="-79"/>
              </a:rPr>
              <a:t>Manzana:</a:t>
            </a:r>
          </a:p>
          <a:p>
            <a:pPr>
              <a:lnSpc>
                <a:spcPts val="3500"/>
              </a:lnSpc>
              <a:spcBef>
                <a:spcPts val="1200"/>
              </a:spcBef>
            </a:pPr>
            <a:r>
              <a:rPr lang="es-ES" sz="2400" u="sng" dirty="0" smtClean="0">
                <a:solidFill>
                  <a:srgbClr val="591357"/>
                </a:solidFill>
                <a:latin typeface="Gisha" panose="020B0502040204020203" pitchFamily="34" charset="-79"/>
                <a:cs typeface="Gisha" panose="020B0502040204020203" pitchFamily="34" charset="-79"/>
              </a:rPr>
              <a:t>La cintura es más grande que las caderas y los hombros</a:t>
            </a:r>
            <a:r>
              <a:rPr lang="es-ES" sz="2400" dirty="0" smtClean="0">
                <a:solidFill>
                  <a:srgbClr val="591357"/>
                </a:solidFill>
                <a:latin typeface="Gisha" panose="020B0502040204020203" pitchFamily="34" charset="-79"/>
                <a:cs typeface="Gisha" panose="020B0502040204020203" pitchFamily="34" charset="-79"/>
              </a:rPr>
              <a:t>. Las otras partes del cuerpo tienen forma redondeada. Es necesario disimular la barriga y </a:t>
            </a:r>
            <a:r>
              <a:rPr lang="es-ES" sz="2400" u="sng" dirty="0" smtClean="0">
                <a:solidFill>
                  <a:srgbClr val="591357"/>
                </a:solidFill>
                <a:latin typeface="Gisha" panose="020B0502040204020203" pitchFamily="34" charset="-79"/>
                <a:cs typeface="Gisha" panose="020B0502040204020203" pitchFamily="34" charset="-79"/>
              </a:rPr>
              <a:t>mostrar el cuello, los brazos y las pantorrillas</a:t>
            </a:r>
            <a:r>
              <a:rPr lang="es-ES" sz="2400" dirty="0" smtClean="0">
                <a:solidFill>
                  <a:srgbClr val="591357"/>
                </a:solidFill>
                <a:latin typeface="Gisha" panose="020B0502040204020203" pitchFamily="34" charset="-79"/>
                <a:cs typeface="Gisha" panose="020B0502040204020203" pitchFamily="34" charset="-79"/>
              </a:rPr>
              <a:t> que dan la apariencia de un cuerpo más largo</a:t>
            </a:r>
            <a:r>
              <a:rPr lang="pt-BR" sz="2400" dirty="0" smtClean="0">
                <a:solidFill>
                  <a:srgbClr val="591357"/>
                </a:solidFill>
                <a:latin typeface="Gisha" panose="020B0502040204020203" pitchFamily="34" charset="-79"/>
                <a:cs typeface="Gisha" panose="020B0502040204020203" pitchFamily="34" charset="-79"/>
              </a:rPr>
              <a:t>.</a:t>
            </a:r>
            <a:endParaRPr lang="en-US" sz="2400" dirty="0">
              <a:solidFill>
                <a:srgbClr val="591357"/>
              </a:solidFill>
              <a:latin typeface="Gisha" panose="020B0502040204020203" pitchFamily="34" charset="-79"/>
              <a:cs typeface="Gisha" panose="020B0502040204020203" pitchFamily="34" charset="-79"/>
            </a:endParaRPr>
          </a:p>
        </p:txBody>
      </p:sp>
      <p:sp>
        <p:nvSpPr>
          <p:cNvPr id="13" name="TextBox 5"/>
          <p:cNvSpPr txBox="1"/>
          <p:nvPr/>
        </p:nvSpPr>
        <p:spPr>
          <a:xfrm>
            <a:off x="754743" y="251183"/>
            <a:ext cx="1295400" cy="5786199"/>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M</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Z</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p:txBody>
      </p:sp>
    </p:spTree>
    <p:extLst>
      <p:ext uri="{BB962C8B-B14F-4D97-AF65-F5344CB8AC3E}">
        <p14:creationId xmlns:p14="http://schemas.microsoft.com/office/powerpoint/2010/main" val="304514206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p:cNvGrpSpPr/>
          <p:nvPr/>
        </p:nvGrpSpPr>
        <p:grpSpPr>
          <a:xfrm>
            <a:off x="-8576" y="-42475"/>
            <a:ext cx="9152576" cy="6884916"/>
            <a:chOff x="-8576" y="-12880"/>
            <a:chExt cx="9152576" cy="6884916"/>
          </a:xfrm>
        </p:grpSpPr>
        <p:pic>
          <p:nvPicPr>
            <p:cNvPr id="11"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3"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Rectangle 4"/>
          <p:cNvSpPr/>
          <p:nvPr/>
        </p:nvSpPr>
        <p:spPr>
          <a:xfrm>
            <a:off x="4629552" y="260240"/>
            <a:ext cx="4209648" cy="2990562"/>
          </a:xfrm>
          <a:prstGeom prst="rect">
            <a:avLst/>
          </a:prstGeom>
        </p:spPr>
        <p:txBody>
          <a:bodyPr wrap="square">
            <a:spAutoFit/>
          </a:bodyPr>
          <a:lstStyle/>
          <a:p>
            <a:pPr>
              <a:lnSpc>
                <a:spcPts val="3000"/>
              </a:lnSpc>
              <a:spcBef>
                <a:spcPts val="600"/>
              </a:spcBef>
            </a:pPr>
            <a:r>
              <a:rPr lang="es-BO" sz="1900" b="1" dirty="0" smtClean="0">
                <a:solidFill>
                  <a:srgbClr val="591357"/>
                </a:solidFill>
                <a:latin typeface="Gisha" panose="020B0502040204020203" pitchFamily="34" charset="-79"/>
                <a:cs typeface="Gisha" panose="020B0502040204020203" pitchFamily="34" charset="-79"/>
              </a:rPr>
              <a:t>Usa :</a:t>
            </a:r>
          </a:p>
          <a:p>
            <a:pPr>
              <a:lnSpc>
                <a:spcPts val="2800"/>
              </a:lnSpc>
            </a:pPr>
            <a:r>
              <a:rPr lang="es-BO" sz="1900" dirty="0" smtClean="0">
                <a:solidFill>
                  <a:srgbClr val="591357"/>
                </a:solidFill>
                <a:latin typeface="Gisha" panose="020B0502040204020203" pitchFamily="34" charset="-79"/>
                <a:cs typeface="Gisha" panose="020B0502040204020203" pitchFamily="34" charset="-79"/>
              </a:rPr>
              <a:t>Escotes grandes en U o en V y anchos tipo canoa, camisas hasta la mitad de la cadera, faldas y pantalones rectos, looks monocromáticos (mismo color, diferentes tonos), </a:t>
            </a:r>
            <a:r>
              <a:rPr lang="es-BO" sz="1900" u="sng" dirty="0" smtClean="0">
                <a:solidFill>
                  <a:srgbClr val="591357"/>
                </a:solidFill>
                <a:latin typeface="Gisha" panose="020B0502040204020203" pitchFamily="34" charset="-79"/>
                <a:cs typeface="Gisha" panose="020B0502040204020203" pitchFamily="34" charset="-79"/>
              </a:rPr>
              <a:t>vestidos rectos y con corte debajo el busto</a:t>
            </a:r>
            <a:r>
              <a:rPr lang="es-BO" sz="1900" dirty="0" smtClean="0">
                <a:solidFill>
                  <a:srgbClr val="591357"/>
                </a:solidFill>
                <a:latin typeface="Gisha" panose="020B0502040204020203" pitchFamily="34" charset="-79"/>
                <a:cs typeface="Gisha" panose="020B0502040204020203" pitchFamily="34" charset="-79"/>
              </a:rPr>
              <a:t>, telas más gruesitas.</a:t>
            </a:r>
            <a:endParaRPr lang="es-BO" sz="1900" dirty="0">
              <a:solidFill>
                <a:srgbClr val="591357"/>
              </a:solidFill>
              <a:latin typeface="Gisha" panose="020B0502040204020203" pitchFamily="34" charset="-79"/>
              <a:cs typeface="Gisha" panose="020B0502040204020203" pitchFamily="34" charset="-79"/>
            </a:endParaRPr>
          </a:p>
        </p:txBody>
      </p:sp>
      <p:sp>
        <p:nvSpPr>
          <p:cNvPr id="17" name="Rectangle 7"/>
          <p:cNvSpPr/>
          <p:nvPr/>
        </p:nvSpPr>
        <p:spPr>
          <a:xfrm>
            <a:off x="2405761" y="3352800"/>
            <a:ext cx="6356740" cy="2631490"/>
          </a:xfrm>
          <a:prstGeom prst="rect">
            <a:avLst/>
          </a:prstGeom>
        </p:spPr>
        <p:txBody>
          <a:bodyPr wrap="square">
            <a:spAutoFit/>
          </a:bodyPr>
          <a:lstStyle/>
          <a:p>
            <a:pPr>
              <a:lnSpc>
                <a:spcPts val="3000"/>
              </a:lnSpc>
              <a:spcBef>
                <a:spcPts val="600"/>
              </a:spcBef>
            </a:pPr>
            <a:r>
              <a:rPr lang="pt-BR" sz="2000" b="1" dirty="0" smtClean="0">
                <a:solidFill>
                  <a:srgbClr val="591357"/>
                </a:solidFill>
                <a:latin typeface="Gisha" panose="020B0502040204020203" pitchFamily="34" charset="-79"/>
                <a:cs typeface="Gisha" panose="020B0502040204020203" pitchFamily="34" charset="-79"/>
              </a:rPr>
              <a:t>Evita :</a:t>
            </a:r>
          </a:p>
          <a:p>
            <a:pPr>
              <a:lnSpc>
                <a:spcPts val="2800"/>
              </a:lnSpc>
            </a:pPr>
            <a:r>
              <a:rPr lang="es-BO" sz="1900" dirty="0" smtClean="0">
                <a:solidFill>
                  <a:srgbClr val="591357"/>
                </a:solidFill>
                <a:latin typeface="Gisha" panose="020B0502040204020203" pitchFamily="34" charset="-79"/>
                <a:cs typeface="Gisha" panose="020B0502040204020203" pitchFamily="34" charset="-79"/>
              </a:rPr>
              <a:t>Telas que aplanen el pecho y aumenten el volumen, telas brillosas y de colores vibrantes en la parte de arriba. Cinturones y fajas, pantalones chupados, telas voluminosas, botones exagerados, rayas horizontales, faldas, vestidos o </a:t>
            </a:r>
            <a:r>
              <a:rPr lang="es-BO" sz="1900" dirty="0">
                <a:solidFill>
                  <a:srgbClr val="591357"/>
                </a:solidFill>
                <a:latin typeface="Gisha" panose="020B0502040204020203" pitchFamily="34" charset="-79"/>
                <a:cs typeface="Gisha" panose="020B0502040204020203" pitchFamily="34" charset="-79"/>
              </a:rPr>
              <a:t>s</a:t>
            </a:r>
            <a:r>
              <a:rPr lang="es-BO" sz="1900" dirty="0" smtClean="0">
                <a:solidFill>
                  <a:srgbClr val="591357"/>
                </a:solidFill>
                <a:latin typeface="Gisha" panose="020B0502040204020203" pitchFamily="34" charset="-79"/>
                <a:cs typeface="Gisha" panose="020B0502040204020203" pitchFamily="34" charset="-79"/>
              </a:rPr>
              <a:t>horts cortos, porque engrosan          las piernas y dan volumen a las caderas.</a:t>
            </a:r>
          </a:p>
        </p:txBody>
      </p:sp>
      <p:sp>
        <p:nvSpPr>
          <p:cNvPr id="14" name="TextBox 5"/>
          <p:cNvSpPr txBox="1"/>
          <p:nvPr/>
        </p:nvSpPr>
        <p:spPr>
          <a:xfrm>
            <a:off x="754743" y="251183"/>
            <a:ext cx="1295400" cy="5786199"/>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M</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Z</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p:txBody>
      </p:sp>
    </p:spTree>
    <p:extLst>
      <p:ext uri="{BB962C8B-B14F-4D97-AF65-F5344CB8AC3E}">
        <p14:creationId xmlns:p14="http://schemas.microsoft.com/office/powerpoint/2010/main" val="276766499"/>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 name="Picture 4"/>
          <p:cNvPicPr>
            <a:picLocks noChangeAspect="1" noChangeArrowheads="1"/>
          </p:cNvPicPr>
          <p:nvPr/>
        </p:nvPicPr>
        <p:blipFill rotWithShape="1">
          <a:blip r:embed="rId5" cstate="print"/>
          <a:srcRect l="3709" t="-446" r="46291" b="446"/>
          <a:stretch/>
        </p:blipFill>
        <p:spPr bwMode="auto">
          <a:xfrm>
            <a:off x="5334000" y="420226"/>
            <a:ext cx="2057400" cy="5277924"/>
          </a:xfrm>
          <a:prstGeom prst="rect">
            <a:avLst/>
          </a:prstGeom>
          <a:noFill/>
          <a:ln w="9525">
            <a:noFill/>
            <a:miter lim="800000"/>
            <a:headEnd/>
            <a:tailEnd/>
          </a:ln>
        </p:spPr>
      </p:pic>
      <p:pic>
        <p:nvPicPr>
          <p:cNvPr id="8194" name="Picture 2" descr="http://www.ocafe.com.br/wp-content/uploads/2013/03/Cori-Verao-2014.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72344" r="6897"/>
          <a:stretch/>
        </p:blipFill>
        <p:spPr bwMode="auto">
          <a:xfrm>
            <a:off x="2630511" y="533400"/>
            <a:ext cx="2246601" cy="544310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5"/>
          <p:cNvSpPr txBox="1"/>
          <p:nvPr/>
        </p:nvSpPr>
        <p:spPr>
          <a:xfrm>
            <a:off x="754743" y="251183"/>
            <a:ext cx="1295400" cy="5786199"/>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M</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Z</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p:txBody>
      </p:sp>
      <p:pic>
        <p:nvPicPr>
          <p:cNvPr id="14" name="Picture 4" descr="http://queroserfeliz.blogs.sapo.pt/arquivo/Smile.bm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71644" y="-39401"/>
            <a:ext cx="966688" cy="8751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 name="Picture 4" descr="http://queroserfeliz.blogs.sapo.pt/arquivo/Smile.bm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71644" y="-39401"/>
            <a:ext cx="966688" cy="87514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5"/>
          <p:cNvSpPr txBox="1"/>
          <p:nvPr/>
        </p:nvSpPr>
        <p:spPr>
          <a:xfrm>
            <a:off x="754743" y="251183"/>
            <a:ext cx="1295400" cy="5786199"/>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M</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Z</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p:txBody>
      </p:sp>
      <p:pic>
        <p:nvPicPr>
          <p:cNvPr id="2050" name="Picture 2" descr="http://itallasgrandes.com/wp-content/uploads/2013/02/vestidos-escotes-tallas-grandes.jpg"/>
          <p:cNvPicPr>
            <a:picLocks noChangeAspect="1" noChangeArrowheads="1"/>
          </p:cNvPicPr>
          <p:nvPr/>
        </p:nvPicPr>
        <p:blipFill rotWithShape="1">
          <a:blip r:embed="rId6">
            <a:extLst>
              <a:ext uri="{28A0092B-C50C-407E-A947-70E740481C1C}">
                <a14:useLocalDpi xmlns:a14="http://schemas.microsoft.com/office/drawing/2010/main" val="0"/>
              </a:ext>
            </a:extLst>
          </a:blip>
          <a:srcRect l="9010" r="56833"/>
          <a:stretch/>
        </p:blipFill>
        <p:spPr bwMode="auto">
          <a:xfrm>
            <a:off x="2887928" y="563622"/>
            <a:ext cx="2222965" cy="495779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3.bp.blogspot.com/-MBQ7QlQDWFI/UMnJomkVFGI/AAAAAAAAJJE/E9XyR6qUGBk/s1600/vestidos-para-gordinhas-verao-2012-7.jpg"/>
          <p:cNvPicPr>
            <a:picLocks noChangeAspect="1" noChangeArrowheads="1"/>
          </p:cNvPicPr>
          <p:nvPr/>
        </p:nvPicPr>
        <p:blipFill rotWithShape="1">
          <a:blip r:embed="rId7">
            <a:extLst>
              <a:ext uri="{28A0092B-C50C-407E-A947-70E740481C1C}">
                <a14:useLocalDpi xmlns:a14="http://schemas.microsoft.com/office/drawing/2010/main" val="0"/>
              </a:ext>
            </a:extLst>
          </a:blip>
          <a:srcRect r="65846"/>
          <a:stretch/>
        </p:blipFill>
        <p:spPr bwMode="auto">
          <a:xfrm>
            <a:off x="5580267" y="563622"/>
            <a:ext cx="1905845" cy="4931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98793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p:cNvGrpSpPr/>
          <p:nvPr/>
        </p:nvGrpSpPr>
        <p:grpSpPr>
          <a:xfrm>
            <a:off x="-8576" y="-42475"/>
            <a:ext cx="9152576" cy="6884916"/>
            <a:chOff x="-8576" y="-12880"/>
            <a:chExt cx="9152576" cy="6884916"/>
          </a:xfrm>
        </p:grpSpPr>
        <p:pic>
          <p:nvPicPr>
            <p:cNvPr id="11"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3"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2772" name="Picture 4"/>
          <p:cNvPicPr>
            <a:picLocks noChangeAspect="1" noChangeArrowheads="1"/>
          </p:cNvPicPr>
          <p:nvPr/>
        </p:nvPicPr>
        <p:blipFill>
          <a:blip r:embed="rId5" cstate="print"/>
          <a:srcRect/>
          <a:stretch>
            <a:fillRect/>
          </a:stretch>
        </p:blipFill>
        <p:spPr bwMode="auto">
          <a:xfrm>
            <a:off x="5768747" y="1163082"/>
            <a:ext cx="2860358" cy="3962400"/>
          </a:xfrm>
          <a:prstGeom prst="rect">
            <a:avLst/>
          </a:prstGeom>
          <a:noFill/>
          <a:ln w="9525">
            <a:noFill/>
            <a:miter lim="800000"/>
            <a:headEnd/>
            <a:tailEnd/>
          </a:ln>
        </p:spPr>
      </p:pic>
      <p:pic>
        <p:nvPicPr>
          <p:cNvPr id="32773" name="Picture 5"/>
          <p:cNvPicPr>
            <a:picLocks noChangeAspect="1" noChangeArrowheads="1"/>
          </p:cNvPicPr>
          <p:nvPr/>
        </p:nvPicPr>
        <p:blipFill>
          <a:blip r:embed="rId6" cstate="print"/>
          <a:srcRect/>
          <a:stretch>
            <a:fillRect/>
          </a:stretch>
        </p:blipFill>
        <p:spPr bwMode="auto">
          <a:xfrm>
            <a:off x="2168071" y="1429782"/>
            <a:ext cx="3429000" cy="3429000"/>
          </a:xfrm>
          <a:prstGeom prst="rect">
            <a:avLst/>
          </a:prstGeom>
          <a:noFill/>
          <a:ln w="9525">
            <a:noFill/>
            <a:miter lim="800000"/>
            <a:headEnd/>
            <a:tailEnd/>
          </a:ln>
        </p:spPr>
      </p:pic>
      <p:pic>
        <p:nvPicPr>
          <p:cNvPr id="2050" name="Picture 2" descr="http://queroserfeliz.blogs.sapo.pt/arquivo/Smile.bm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31383" y="-42475"/>
            <a:ext cx="1012616" cy="91672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5"/>
          <p:cNvSpPr txBox="1"/>
          <p:nvPr/>
        </p:nvSpPr>
        <p:spPr>
          <a:xfrm>
            <a:off x="754743" y="251183"/>
            <a:ext cx="1295400" cy="5786199"/>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M</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Z</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9"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1"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3794" name="Picture 2"/>
          <p:cNvPicPr>
            <a:picLocks noChangeAspect="1" noChangeArrowheads="1"/>
          </p:cNvPicPr>
          <p:nvPr/>
        </p:nvPicPr>
        <p:blipFill rotWithShape="1">
          <a:blip r:embed="rId5" cstate="print"/>
          <a:srcRect l="-2661" t="3693" r="50000" b="4000"/>
          <a:stretch/>
        </p:blipFill>
        <p:spPr bwMode="auto">
          <a:xfrm>
            <a:off x="2813462" y="685800"/>
            <a:ext cx="1938952" cy="4700343"/>
          </a:xfrm>
          <a:prstGeom prst="rect">
            <a:avLst/>
          </a:prstGeom>
          <a:noFill/>
          <a:ln w="9525">
            <a:noFill/>
            <a:miter lim="800000"/>
            <a:headEnd/>
            <a:tailEnd/>
          </a:ln>
        </p:spPr>
      </p:pic>
      <p:pic>
        <p:nvPicPr>
          <p:cNvPr id="5122" name="Picture 2" descr="Rosa verão 2014"/>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6970" b="47977"/>
          <a:stretch/>
        </p:blipFill>
        <p:spPr bwMode="auto">
          <a:xfrm>
            <a:off x="5032198" y="874250"/>
            <a:ext cx="2819400" cy="409843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5"/>
          <p:cNvSpPr txBox="1"/>
          <p:nvPr/>
        </p:nvSpPr>
        <p:spPr>
          <a:xfrm>
            <a:off x="754743" y="251183"/>
            <a:ext cx="1295400" cy="5786199"/>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P</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M</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Z</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p:txBody>
      </p:sp>
      <p:pic>
        <p:nvPicPr>
          <p:cNvPr id="13" name="Picture 2" descr="http://queroserfeliz.blogs.sapo.pt/arquivo/Smile.bm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31383" y="-42475"/>
            <a:ext cx="1012616" cy="916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Box 5"/>
          <p:cNvSpPr txBox="1"/>
          <p:nvPr/>
        </p:nvSpPr>
        <p:spPr>
          <a:xfrm>
            <a:off x="767908" y="329086"/>
            <a:ext cx="1295400"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Á</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G</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36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endPar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
        <p:nvSpPr>
          <p:cNvPr id="15" name="Rectangle 8"/>
          <p:cNvSpPr/>
          <p:nvPr/>
        </p:nvSpPr>
        <p:spPr>
          <a:xfrm>
            <a:off x="2683239" y="304800"/>
            <a:ext cx="3768946" cy="5227072"/>
          </a:xfrm>
          <a:prstGeom prst="rect">
            <a:avLst/>
          </a:prstGeom>
        </p:spPr>
        <p:txBody>
          <a:bodyPr wrap="square">
            <a:spAutoFit/>
          </a:bodyPr>
          <a:lstStyle/>
          <a:p>
            <a:r>
              <a:rPr lang="es-BO" sz="3200" b="1" dirty="0" smtClean="0">
                <a:solidFill>
                  <a:srgbClr val="3F0D3E"/>
                </a:solidFill>
                <a:latin typeface="Gisha" panose="020B0502040204020203" pitchFamily="34" charset="-79"/>
                <a:cs typeface="Gisha" panose="020B0502040204020203" pitchFamily="34" charset="-79"/>
              </a:rPr>
              <a:t>Rectángulo:</a:t>
            </a:r>
          </a:p>
          <a:p>
            <a:pPr>
              <a:lnSpc>
                <a:spcPts val="3500"/>
              </a:lnSpc>
              <a:spcBef>
                <a:spcPts val="1200"/>
              </a:spcBef>
            </a:pPr>
            <a:r>
              <a:rPr lang="es-BO" sz="2400" dirty="0" smtClean="0">
                <a:solidFill>
                  <a:srgbClr val="591357"/>
                </a:solidFill>
                <a:latin typeface="Gisha" panose="020B0502040204020203" pitchFamily="34" charset="-79"/>
                <a:cs typeface="Gisha" panose="020B0502040204020203" pitchFamily="34" charset="-79"/>
              </a:rPr>
              <a:t>Los hombros, la cintura y las caderas tienen la misma proporción. Es necesario “crear” formas dando una apariencia de cintura. </a:t>
            </a:r>
            <a:r>
              <a:rPr lang="es-BO" sz="2400" u="sng" dirty="0" smtClean="0">
                <a:solidFill>
                  <a:srgbClr val="591357"/>
                </a:solidFill>
                <a:latin typeface="Gisha" panose="020B0502040204020203" pitchFamily="34" charset="-79"/>
                <a:cs typeface="Gisha" panose="020B0502040204020203" pitchFamily="34" charset="-79"/>
              </a:rPr>
              <a:t>Muestre el cuello </a:t>
            </a:r>
            <a:r>
              <a:rPr lang="es-BO" sz="2400" dirty="0" smtClean="0">
                <a:solidFill>
                  <a:srgbClr val="591357"/>
                </a:solidFill>
                <a:latin typeface="Gisha" panose="020B0502040204020203" pitchFamily="34" charset="-79"/>
                <a:cs typeface="Gisha" panose="020B0502040204020203" pitchFamily="34" charset="-79"/>
              </a:rPr>
              <a:t>que generalmente es bonito, </a:t>
            </a:r>
            <a:r>
              <a:rPr lang="es-BO" sz="2400" u="sng" dirty="0" smtClean="0">
                <a:solidFill>
                  <a:srgbClr val="591357"/>
                </a:solidFill>
                <a:latin typeface="Gisha" panose="020B0502040204020203" pitchFamily="34" charset="-79"/>
                <a:cs typeface="Gisha" panose="020B0502040204020203" pitchFamily="34" charset="-79"/>
              </a:rPr>
              <a:t>con escotes en V o U</a:t>
            </a:r>
            <a:r>
              <a:rPr lang="es-BO" sz="2400" dirty="0" smtClean="0">
                <a:solidFill>
                  <a:srgbClr val="591357"/>
                </a:solidFill>
                <a:latin typeface="Gisha" panose="020B0502040204020203" pitchFamily="34" charset="-79"/>
                <a:cs typeface="Gisha" panose="020B0502040204020203" pitchFamily="34" charset="-79"/>
              </a:rPr>
              <a:t> que distraen la atención del resto del cuerpo</a:t>
            </a:r>
            <a:endParaRPr lang="es-BO" sz="2400" dirty="0">
              <a:solidFill>
                <a:srgbClr val="591357"/>
              </a:solidFill>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9"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1"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Subtitle 2"/>
          <p:cNvSpPr>
            <a:spLocks noGrp="1"/>
          </p:cNvSpPr>
          <p:nvPr>
            <p:ph type="subTitle" idx="1"/>
          </p:nvPr>
        </p:nvSpPr>
        <p:spPr>
          <a:xfrm>
            <a:off x="3158012" y="1422839"/>
            <a:ext cx="2819400" cy="422536"/>
          </a:xfrm>
        </p:spPr>
        <p:txBody>
          <a:bodyPr>
            <a:normAutofit/>
          </a:bodyPr>
          <a:lstStyle/>
          <a:p>
            <a:pPr algn="ctr"/>
            <a:r>
              <a:rPr lang="pt-BR" sz="2600" dirty="0">
                <a:solidFill>
                  <a:srgbClr val="591357"/>
                </a:solidFill>
                <a:latin typeface="Gisha" panose="020B0502040204020203" pitchFamily="34" charset="-79"/>
                <a:cs typeface="Gisha" panose="020B0502040204020203" pitchFamily="34" charset="-79"/>
              </a:rPr>
              <a:t>"</a:t>
            </a:r>
            <a:r>
              <a:rPr lang="pt-BR" sz="2600" dirty="0" err="1">
                <a:solidFill>
                  <a:srgbClr val="591357"/>
                </a:solidFill>
                <a:latin typeface="Gisha" panose="020B0502040204020203" pitchFamily="34" charset="-79"/>
                <a:cs typeface="Gisha" panose="020B0502040204020203" pitchFamily="34" charset="-79"/>
              </a:rPr>
              <a:t>Yo</a:t>
            </a:r>
            <a:r>
              <a:rPr lang="pt-BR" sz="2600" dirty="0">
                <a:solidFill>
                  <a:srgbClr val="591357"/>
                </a:solidFill>
                <a:latin typeface="Gisha" panose="020B0502040204020203" pitchFamily="34" charset="-79"/>
                <a:cs typeface="Gisha" panose="020B0502040204020203" pitchFamily="34" charset="-79"/>
              </a:rPr>
              <a:t> y mi </a:t>
            </a:r>
            <a:r>
              <a:rPr lang="pt-BR" sz="2600" dirty="0" err="1">
                <a:solidFill>
                  <a:srgbClr val="591357"/>
                </a:solidFill>
                <a:latin typeface="Gisha" panose="020B0502040204020203" pitchFamily="34" charset="-79"/>
                <a:cs typeface="Gisha" panose="020B0502040204020203" pitchFamily="34" charset="-79"/>
              </a:rPr>
              <a:t>armario</a:t>
            </a:r>
            <a:r>
              <a:rPr lang="pt-BR" sz="2600" dirty="0">
                <a:solidFill>
                  <a:srgbClr val="591357"/>
                </a:solidFill>
                <a:latin typeface="Gisha" panose="020B0502040204020203" pitchFamily="34" charset="-79"/>
                <a:cs typeface="Gisha" panose="020B0502040204020203" pitchFamily="34" charset="-79"/>
              </a:rPr>
              <a:t>"</a:t>
            </a:r>
            <a:endParaRPr lang="en-US" sz="2600" dirty="0">
              <a:solidFill>
                <a:srgbClr val="591357"/>
              </a:solidFill>
              <a:latin typeface="Gisha" panose="020B0502040204020203" pitchFamily="34" charset="-79"/>
              <a:cs typeface="Gisha" panose="020B0502040204020203" pitchFamily="34" charset="-79"/>
            </a:endParaRPr>
          </a:p>
        </p:txBody>
      </p:sp>
      <p:pic>
        <p:nvPicPr>
          <p:cNvPr id="13314" name="Picture 2" descr="http://2.bp.blogspot.com/_DIJrqJb_pKk/TPa_n4MOnzI/AAAAAAAAAPI/C1ws1BPCydI/s400/HappyGirl.jpg"/>
          <p:cNvPicPr>
            <a:picLocks noChangeAspect="1" noChangeArrowheads="1"/>
          </p:cNvPicPr>
          <p:nvPr/>
        </p:nvPicPr>
        <p:blipFill>
          <a:blip r:embed="rId5" cstate="print"/>
          <a:srcRect/>
          <a:stretch>
            <a:fillRect/>
          </a:stretch>
        </p:blipFill>
        <p:spPr bwMode="auto">
          <a:xfrm>
            <a:off x="2596037" y="1997588"/>
            <a:ext cx="3943350" cy="4033485"/>
          </a:xfrm>
          <a:prstGeom prst="rect">
            <a:avLst/>
          </a:prstGeom>
          <a:ln>
            <a:noFill/>
          </a:ln>
          <a:effectLst>
            <a:softEdge rad="112500"/>
          </a:effectLst>
        </p:spPr>
      </p:pic>
      <p:sp>
        <p:nvSpPr>
          <p:cNvPr id="12" name="Subtitle 2"/>
          <p:cNvSpPr txBox="1">
            <a:spLocks/>
          </p:cNvSpPr>
          <p:nvPr/>
        </p:nvSpPr>
        <p:spPr>
          <a:xfrm>
            <a:off x="3103006" y="448928"/>
            <a:ext cx="2929412" cy="789998"/>
          </a:xfrm>
          <a:prstGeom prst="rect">
            <a:avLst/>
          </a:prstGeom>
        </p:spPr>
        <p:txBody>
          <a:bodyPr vert="horz" lIns="45720" tIns="0" rIns="45720" bIns="0">
            <a:no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tx1">
                    <a:tint val="85000"/>
                  </a:schemeClr>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tx1">
                    <a:tint val="85000"/>
                  </a:schemeClr>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tx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tx1">
                    <a:tint val="85000"/>
                  </a:schemeClr>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tx1">
                    <a:tint val="85000"/>
                  </a:schemeClr>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tx1"/>
                </a:solidFill>
                <a:latin typeface="+mn-lt"/>
                <a:ea typeface="+mn-ea"/>
                <a:cs typeface="+mn-cs"/>
              </a:defRPr>
            </a:lvl9pPr>
            <a:extLst/>
          </a:lstStyle>
          <a:p>
            <a:pPr algn="ctr"/>
            <a:r>
              <a:rPr lang="pt-BR" sz="4800" b="1" dirty="0" smtClean="0">
                <a:solidFill>
                  <a:srgbClr val="3F0D3E"/>
                </a:solidFill>
                <a:latin typeface="Gisha" panose="020B0502040204020203" pitchFamily="34" charset="-79"/>
                <a:cs typeface="Gisha" panose="020B0502040204020203" pitchFamily="34" charset="-79"/>
              </a:rPr>
              <a:t>MODA</a:t>
            </a:r>
            <a:endParaRPr lang="en-US" sz="1200" b="1" dirty="0">
              <a:solidFill>
                <a:srgbClr val="3F0D3E"/>
              </a:solidFill>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47876414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p:cNvGrpSpPr/>
          <p:nvPr/>
        </p:nvGrpSpPr>
        <p:grpSpPr>
          <a:xfrm>
            <a:off x="-8576" y="-42475"/>
            <a:ext cx="9152576" cy="6884916"/>
            <a:chOff x="-8576" y="-12880"/>
            <a:chExt cx="9152576" cy="6884916"/>
          </a:xfrm>
        </p:grpSpPr>
        <p:pic>
          <p:nvPicPr>
            <p:cNvPr id="11"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3"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Rectangle 4"/>
          <p:cNvSpPr/>
          <p:nvPr/>
        </p:nvSpPr>
        <p:spPr>
          <a:xfrm>
            <a:off x="4629552" y="260240"/>
            <a:ext cx="4132949" cy="2631490"/>
          </a:xfrm>
          <a:prstGeom prst="rect">
            <a:avLst/>
          </a:prstGeom>
        </p:spPr>
        <p:txBody>
          <a:bodyPr wrap="square">
            <a:spAutoFit/>
          </a:bodyPr>
          <a:lstStyle/>
          <a:p>
            <a:pPr>
              <a:lnSpc>
                <a:spcPts val="3000"/>
              </a:lnSpc>
              <a:spcBef>
                <a:spcPts val="600"/>
              </a:spcBef>
            </a:pPr>
            <a:r>
              <a:rPr lang="es-BO" sz="1900" b="1" dirty="0" smtClean="0">
                <a:solidFill>
                  <a:srgbClr val="591357"/>
                </a:solidFill>
                <a:latin typeface="Gisha" panose="020B0502040204020203" pitchFamily="34" charset="-79"/>
                <a:cs typeface="Gisha" panose="020B0502040204020203" pitchFamily="34" charset="-79"/>
              </a:rPr>
              <a:t>Usa :</a:t>
            </a:r>
          </a:p>
          <a:p>
            <a:pPr>
              <a:lnSpc>
                <a:spcPts val="2800"/>
              </a:lnSpc>
            </a:pPr>
            <a:r>
              <a:rPr lang="es-BO" sz="1900" u="sng" dirty="0" smtClean="0">
                <a:solidFill>
                  <a:srgbClr val="591357"/>
                </a:solidFill>
                <a:latin typeface="Gisha" panose="020B0502040204020203" pitchFamily="34" charset="-79"/>
                <a:cs typeface="Gisha" panose="020B0502040204020203" pitchFamily="34" charset="-79"/>
              </a:rPr>
              <a:t>Cinturones en la cintura</a:t>
            </a:r>
            <a:r>
              <a:rPr lang="es-BO" sz="1900" dirty="0" smtClean="0">
                <a:solidFill>
                  <a:srgbClr val="591357"/>
                </a:solidFill>
                <a:latin typeface="Gisha" panose="020B0502040204020203" pitchFamily="34" charset="-79"/>
                <a:cs typeface="Gisha" panose="020B0502040204020203" pitchFamily="34" charset="-79"/>
              </a:rPr>
              <a:t>, telas con textura, sacos cortos y formados en la cintura, </a:t>
            </a:r>
            <a:r>
              <a:rPr lang="es-BO" sz="1900" u="sng" dirty="0" smtClean="0">
                <a:solidFill>
                  <a:srgbClr val="591357"/>
                </a:solidFill>
                <a:latin typeface="Gisha" panose="020B0502040204020203" pitchFamily="34" charset="-79"/>
                <a:cs typeface="Gisha" panose="020B0502040204020203" pitchFamily="34" charset="-79"/>
              </a:rPr>
              <a:t>faldas que den más volumen a la cadera</a:t>
            </a:r>
            <a:r>
              <a:rPr lang="es-BO" sz="1900" dirty="0" smtClean="0">
                <a:solidFill>
                  <a:srgbClr val="591357"/>
                </a:solidFill>
                <a:latin typeface="Gisha" panose="020B0502040204020203" pitchFamily="34" charset="-79"/>
                <a:cs typeface="Gisha" panose="020B0502040204020203" pitchFamily="34" charset="-79"/>
              </a:rPr>
              <a:t> como las tipo campana, </a:t>
            </a:r>
            <a:r>
              <a:rPr lang="es-BO" sz="1900" u="sng" dirty="0" smtClean="0">
                <a:solidFill>
                  <a:srgbClr val="591357"/>
                </a:solidFill>
                <a:latin typeface="Gisha" panose="020B0502040204020203" pitchFamily="34" charset="-79"/>
                <a:cs typeface="Gisha" panose="020B0502040204020203" pitchFamily="34" charset="-79"/>
              </a:rPr>
              <a:t>vestidos con cintura que marquen la cintura</a:t>
            </a:r>
            <a:r>
              <a:rPr lang="es-BO" sz="1900" dirty="0" smtClean="0">
                <a:solidFill>
                  <a:srgbClr val="591357"/>
                </a:solidFill>
                <a:latin typeface="Gisha" panose="020B0502040204020203" pitchFamily="34" charset="-79"/>
                <a:cs typeface="Gisha" panose="020B0502040204020203" pitchFamily="34" charset="-79"/>
              </a:rPr>
              <a:t>.</a:t>
            </a:r>
            <a:endParaRPr lang="es-BO" sz="1900" dirty="0">
              <a:solidFill>
                <a:srgbClr val="591357"/>
              </a:solidFill>
              <a:latin typeface="Gisha" panose="020B0502040204020203" pitchFamily="34" charset="-79"/>
              <a:cs typeface="Gisha" panose="020B0502040204020203" pitchFamily="34" charset="-79"/>
            </a:endParaRPr>
          </a:p>
        </p:txBody>
      </p:sp>
      <p:sp>
        <p:nvSpPr>
          <p:cNvPr id="16" name="Rectangle 7"/>
          <p:cNvSpPr/>
          <p:nvPr/>
        </p:nvSpPr>
        <p:spPr>
          <a:xfrm>
            <a:off x="2405761" y="3352800"/>
            <a:ext cx="6356740" cy="2272417"/>
          </a:xfrm>
          <a:prstGeom prst="rect">
            <a:avLst/>
          </a:prstGeom>
        </p:spPr>
        <p:txBody>
          <a:bodyPr wrap="square">
            <a:spAutoFit/>
          </a:bodyPr>
          <a:lstStyle/>
          <a:p>
            <a:pPr>
              <a:lnSpc>
                <a:spcPts val="3000"/>
              </a:lnSpc>
              <a:spcBef>
                <a:spcPts val="600"/>
              </a:spcBef>
            </a:pPr>
            <a:r>
              <a:rPr lang="pt-BR" sz="2000" b="1" dirty="0" smtClean="0">
                <a:solidFill>
                  <a:srgbClr val="591357"/>
                </a:solidFill>
                <a:latin typeface="Gisha" panose="020B0502040204020203" pitchFamily="34" charset="-79"/>
                <a:cs typeface="Gisha" panose="020B0502040204020203" pitchFamily="34" charset="-79"/>
              </a:rPr>
              <a:t>Evita :</a:t>
            </a:r>
          </a:p>
          <a:p>
            <a:pPr>
              <a:lnSpc>
                <a:spcPts val="2800"/>
              </a:lnSpc>
            </a:pPr>
            <a:r>
              <a:rPr lang="es-BO" sz="1900" dirty="0" smtClean="0">
                <a:solidFill>
                  <a:srgbClr val="591357"/>
                </a:solidFill>
                <a:latin typeface="Gisha" panose="020B0502040204020203" pitchFamily="34" charset="-79"/>
                <a:cs typeface="Gisha" panose="020B0502040204020203" pitchFamily="34" charset="-79"/>
              </a:rPr>
              <a:t>Ropa demasiado ancha, telas con estampados exagerados, blusas con cuellos altos, pantalones con pliegues o que aumenten el volumen de la cintura, blusas con elástico a la altura de la cadera, gabardinas rectas y llena de bolsillos.</a:t>
            </a:r>
          </a:p>
        </p:txBody>
      </p:sp>
      <p:sp>
        <p:nvSpPr>
          <p:cNvPr id="17" name="TextBox 5"/>
          <p:cNvSpPr txBox="1"/>
          <p:nvPr/>
        </p:nvSpPr>
        <p:spPr>
          <a:xfrm>
            <a:off x="767908" y="329086"/>
            <a:ext cx="1295400"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Á</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G</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36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endPar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098" name="Picture 2" descr="http://queroserfeliz.blogs.sapo.pt/arquivo/Smile.bm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18121" y="-33889"/>
            <a:ext cx="925878" cy="8382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5"/>
          <p:cNvSpPr txBox="1"/>
          <p:nvPr/>
        </p:nvSpPr>
        <p:spPr>
          <a:xfrm>
            <a:off x="767908" y="329086"/>
            <a:ext cx="1295400"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Á</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G</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36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endPar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pic>
        <p:nvPicPr>
          <p:cNvPr id="1028" name="Picture 4" descr="http://1.bp.blogspot.com/-bK8L3CpZXlE/TuYwWQMAtYI/AAAAAAAABGc/UpXn-agwlHg/s1600/Para+mujeres+con+cuerpo+Tri%25C3%25A1ngulo+Invertido.png"/>
          <p:cNvPicPr>
            <a:picLocks noChangeAspect="1" noChangeArrowheads="1"/>
          </p:cNvPicPr>
          <p:nvPr/>
        </p:nvPicPr>
        <p:blipFill rotWithShape="1">
          <a:blip r:embed="rId6">
            <a:extLst>
              <a:ext uri="{28A0092B-C50C-407E-A947-70E740481C1C}">
                <a14:useLocalDpi xmlns:a14="http://schemas.microsoft.com/office/drawing/2010/main" val="0"/>
              </a:ext>
            </a:extLst>
          </a:blip>
          <a:srcRect l="33860"/>
          <a:stretch/>
        </p:blipFill>
        <p:spPr bwMode="auto">
          <a:xfrm>
            <a:off x="2286000" y="804311"/>
            <a:ext cx="3114929" cy="47096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descr="http://m1.nosotras.com/2013/01/vestidos-trucos-de-estilismo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84171" y="850460"/>
            <a:ext cx="3024101" cy="454190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9"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1"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22" name="Picture 2" descr="http://queroserfeliz.blogs.sapo.pt/arquivo/Smile.bm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13097" y="-42475"/>
            <a:ext cx="1430902" cy="12954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upo 1"/>
          <p:cNvGrpSpPr/>
          <p:nvPr/>
        </p:nvGrpSpPr>
        <p:grpSpPr>
          <a:xfrm>
            <a:off x="2514600" y="838200"/>
            <a:ext cx="6190182" cy="4953000"/>
            <a:chOff x="2783627" y="838200"/>
            <a:chExt cx="6190182" cy="4953000"/>
          </a:xfrm>
        </p:grpSpPr>
        <p:pic>
          <p:nvPicPr>
            <p:cNvPr id="37890" name="Picture 2"/>
            <p:cNvPicPr>
              <a:picLocks noChangeAspect="1" noChangeArrowheads="1"/>
            </p:cNvPicPr>
            <p:nvPr/>
          </p:nvPicPr>
          <p:blipFill>
            <a:blip r:embed="rId6" cstate="print"/>
            <a:srcRect/>
            <a:stretch>
              <a:fillRect/>
            </a:stretch>
          </p:blipFill>
          <p:spPr bwMode="auto">
            <a:xfrm>
              <a:off x="2783627" y="838200"/>
              <a:ext cx="3581400" cy="4953000"/>
            </a:xfrm>
            <a:prstGeom prst="rect">
              <a:avLst/>
            </a:prstGeom>
            <a:noFill/>
            <a:ln w="9525">
              <a:noFill/>
              <a:miter lim="800000"/>
              <a:headEnd/>
              <a:tailEnd/>
            </a:ln>
          </p:spPr>
        </p:pic>
        <p:pic>
          <p:nvPicPr>
            <p:cNvPr id="2050" name="Picture 2" descr="https://lh4.googleusercontent.com/-bUBywJHTWvQ/TW6nItab0yI/AAAAAAAAABo/i4se47U6tGM/s1600/figuras+rectangulares.jpg"/>
            <p:cNvPicPr>
              <a:picLocks noChangeAspect="1" noChangeArrowheads="1"/>
            </p:cNvPicPr>
            <p:nvPr/>
          </p:nvPicPr>
          <p:blipFill rotWithShape="1">
            <a:blip r:embed="rId7">
              <a:extLst>
                <a:ext uri="{28A0092B-C50C-407E-A947-70E740481C1C}">
                  <a14:useLocalDpi xmlns:a14="http://schemas.microsoft.com/office/drawing/2010/main" val="0"/>
                </a:ext>
              </a:extLst>
            </a:blip>
            <a:srcRect l="36307"/>
            <a:stretch/>
          </p:blipFill>
          <p:spPr bwMode="auto">
            <a:xfrm>
              <a:off x="5424770" y="1054983"/>
              <a:ext cx="3549039" cy="371475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13" name="TextBox 5"/>
          <p:cNvSpPr txBox="1"/>
          <p:nvPr/>
        </p:nvSpPr>
        <p:spPr>
          <a:xfrm>
            <a:off x="767908" y="329086"/>
            <a:ext cx="1295400"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Á</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G</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36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endPar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p:cNvGrpSpPr/>
          <p:nvPr/>
        </p:nvGrpSpPr>
        <p:grpSpPr>
          <a:xfrm>
            <a:off x="0" y="-49988"/>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146" name="Picture 2" descr="http://queroserfeliz.blogs.sapo.pt/arquivo/Smile.bm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73090" y="-49988"/>
            <a:ext cx="1070909" cy="969498"/>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ttp://clubebatom.com.br/wp-content/uploads/2012/09/moda-verao-2014-1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4010" r="32995"/>
          <a:stretch/>
        </p:blipFill>
        <p:spPr bwMode="auto">
          <a:xfrm>
            <a:off x="2514600" y="329086"/>
            <a:ext cx="1971017" cy="560330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TextBox 5"/>
          <p:cNvSpPr txBox="1"/>
          <p:nvPr/>
        </p:nvSpPr>
        <p:spPr>
          <a:xfrm>
            <a:off x="767908" y="329086"/>
            <a:ext cx="1295400"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Á</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G</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36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endParaRPr lang="pt-BR" sz="36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pic>
        <p:nvPicPr>
          <p:cNvPr id="3074" name="Picture 2" descr="http://mundorosa.com.mx/site/wp-content/uploads/2012/03/Captura-de-pantalla-2012-03-13-a-las-17.35.30.png"/>
          <p:cNvPicPr>
            <a:picLocks noChangeAspect="1" noChangeArrowheads="1"/>
          </p:cNvPicPr>
          <p:nvPr/>
        </p:nvPicPr>
        <p:blipFill rotWithShape="1">
          <a:blip r:embed="rId7">
            <a:extLst>
              <a:ext uri="{28A0092B-C50C-407E-A947-70E740481C1C}">
                <a14:useLocalDpi xmlns:a14="http://schemas.microsoft.com/office/drawing/2010/main" val="0"/>
              </a:ext>
            </a:extLst>
          </a:blip>
          <a:srcRect l="96"/>
          <a:stretch/>
        </p:blipFill>
        <p:spPr bwMode="auto">
          <a:xfrm>
            <a:off x="4300481" y="1249549"/>
            <a:ext cx="4424837" cy="37623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p:cNvGrpSpPr/>
          <p:nvPr/>
        </p:nvGrpSpPr>
        <p:grpSpPr>
          <a:xfrm>
            <a:off x="-8576" y="-42475"/>
            <a:ext cx="9152576" cy="6884916"/>
            <a:chOff x="-8576" y="-12880"/>
            <a:chExt cx="9152576" cy="6884916"/>
          </a:xfrm>
        </p:grpSpPr>
        <p:grpSp>
          <p:nvGrpSpPr>
            <p:cNvPr id="7" name="Grupo 6"/>
            <p:cNvGrpSpPr/>
            <p:nvPr/>
          </p:nvGrpSpPr>
          <p:grpSpPr>
            <a:xfrm>
              <a:off x="-8576" y="-12880"/>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Content Placeholder 2"/>
            <p:cNvSpPr txBox="1">
              <a:spLocks/>
            </p:cNvSpPr>
            <p:nvPr/>
          </p:nvSpPr>
          <p:spPr>
            <a:xfrm>
              <a:off x="220025" y="6358175"/>
              <a:ext cx="1543296" cy="373551"/>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lnSpc>
                  <a:spcPct val="150000"/>
                </a:lnSpc>
                <a:buFont typeface="Wingdings 3" charset="2"/>
                <a:buNone/>
              </a:pPr>
              <a:endParaRPr lang="en-US" sz="1100" b="1" dirty="0">
                <a:ln>
                  <a:solidFill>
                    <a:srgbClr val="71186E"/>
                  </a:solidFill>
                </a:ln>
                <a:solidFill>
                  <a:schemeClr val="bg1"/>
                </a:solidFill>
                <a:effectLst>
                  <a:outerShdw blurRad="50800" dist="38100" dir="2700000" algn="tl" rotWithShape="0">
                    <a:prstClr val="black">
                      <a:alpha val="40000"/>
                    </a:prstClr>
                  </a:outerShdw>
                </a:effectLst>
                <a:latin typeface="Gisha" panose="020B0502040204020203" pitchFamily="34" charset="-79"/>
                <a:cs typeface="Gisha" panose="020B0502040204020203" pitchFamily="34" charset="-79"/>
              </a:endParaRPr>
            </a:p>
          </p:txBody>
        </p:sp>
      </p:grpSp>
      <p:sp>
        <p:nvSpPr>
          <p:cNvPr id="15" name="Rectangle 8"/>
          <p:cNvSpPr/>
          <p:nvPr/>
        </p:nvSpPr>
        <p:spPr>
          <a:xfrm>
            <a:off x="2683239" y="376628"/>
            <a:ext cx="3768946" cy="5270674"/>
          </a:xfrm>
          <a:prstGeom prst="rect">
            <a:avLst/>
          </a:prstGeom>
        </p:spPr>
        <p:txBody>
          <a:bodyPr wrap="square">
            <a:spAutoFit/>
          </a:bodyPr>
          <a:lstStyle/>
          <a:p>
            <a:r>
              <a:rPr lang="es-BO" sz="3200" b="1" dirty="0" smtClean="0">
                <a:solidFill>
                  <a:srgbClr val="3F0D3E"/>
                </a:solidFill>
                <a:latin typeface="Gisha" panose="020B0502040204020203" pitchFamily="34" charset="-79"/>
                <a:cs typeface="Gisha" panose="020B0502040204020203" pitchFamily="34" charset="-79"/>
              </a:rPr>
              <a:t>Triángulo Invertido:</a:t>
            </a:r>
          </a:p>
          <a:p>
            <a:pPr>
              <a:lnSpc>
                <a:spcPts val="3500"/>
              </a:lnSpc>
              <a:spcBef>
                <a:spcPts val="1200"/>
              </a:spcBef>
            </a:pPr>
            <a:r>
              <a:rPr lang="es-BO" sz="2400" dirty="0" smtClean="0">
                <a:solidFill>
                  <a:srgbClr val="591357"/>
                </a:solidFill>
                <a:latin typeface="Gisha" panose="020B0502040204020203" pitchFamily="34" charset="-79"/>
                <a:cs typeface="Gisha" panose="020B0502040204020203" pitchFamily="34" charset="-79"/>
              </a:rPr>
              <a:t>Los hombros son mas anchos que las caderas, la espalda es mas ancha y las piernas largas y finas.</a:t>
            </a:r>
            <a:r>
              <a:rPr lang="es-BO" sz="2400" dirty="0">
                <a:solidFill>
                  <a:srgbClr val="591357"/>
                </a:solidFill>
                <a:latin typeface="Gisha" panose="020B0502040204020203" pitchFamily="34" charset="-79"/>
                <a:cs typeface="Gisha" panose="020B0502040204020203" pitchFamily="34" charset="-79"/>
              </a:rPr>
              <a:t> </a:t>
            </a:r>
            <a:r>
              <a:rPr lang="es-BO" sz="2400" dirty="0" smtClean="0">
                <a:solidFill>
                  <a:srgbClr val="591357"/>
                </a:solidFill>
                <a:latin typeface="Gisha" panose="020B0502040204020203" pitchFamily="34" charset="-79"/>
                <a:cs typeface="Gisha" panose="020B0502040204020203" pitchFamily="34" charset="-79"/>
              </a:rPr>
              <a:t>Los hombros necesitan disimularse, haciéndolos ver más angostos y se debe destacar más las piernas</a:t>
            </a:r>
          </a:p>
        </p:txBody>
      </p:sp>
      <p:sp>
        <p:nvSpPr>
          <p:cNvPr id="16" name="TextBox 5"/>
          <p:cNvSpPr txBox="1"/>
          <p:nvPr/>
        </p:nvSpPr>
        <p:spPr>
          <a:xfrm>
            <a:off x="754743" y="155912"/>
            <a:ext cx="1302657" cy="5940088"/>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Á</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G</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1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V</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20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124573976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p:cNvGrpSpPr/>
          <p:nvPr/>
        </p:nvGrpSpPr>
        <p:grpSpPr>
          <a:xfrm>
            <a:off x="-8576" y="-42475"/>
            <a:ext cx="9152576" cy="6884916"/>
            <a:chOff x="-8576" y="-12880"/>
            <a:chExt cx="9152576" cy="6884916"/>
          </a:xfrm>
        </p:grpSpPr>
        <p:pic>
          <p:nvPicPr>
            <p:cNvPr id="11"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3"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Box 5"/>
          <p:cNvSpPr txBox="1"/>
          <p:nvPr/>
        </p:nvSpPr>
        <p:spPr>
          <a:xfrm>
            <a:off x="754743" y="155912"/>
            <a:ext cx="1302657" cy="5940088"/>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Á</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G</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1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V</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20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
        <p:nvSpPr>
          <p:cNvPr id="16" name="Rectangle 4"/>
          <p:cNvSpPr/>
          <p:nvPr/>
        </p:nvSpPr>
        <p:spPr>
          <a:xfrm>
            <a:off x="4629552" y="260240"/>
            <a:ext cx="4132949" cy="3349635"/>
          </a:xfrm>
          <a:prstGeom prst="rect">
            <a:avLst/>
          </a:prstGeom>
        </p:spPr>
        <p:txBody>
          <a:bodyPr wrap="square">
            <a:spAutoFit/>
          </a:bodyPr>
          <a:lstStyle/>
          <a:p>
            <a:pPr>
              <a:lnSpc>
                <a:spcPts val="3000"/>
              </a:lnSpc>
              <a:spcBef>
                <a:spcPts val="600"/>
              </a:spcBef>
            </a:pPr>
            <a:r>
              <a:rPr lang="es-BO" sz="1900" b="1" dirty="0" smtClean="0">
                <a:solidFill>
                  <a:srgbClr val="591357"/>
                </a:solidFill>
                <a:latin typeface="Gisha" panose="020B0502040204020203" pitchFamily="34" charset="-79"/>
                <a:cs typeface="Gisha" panose="020B0502040204020203" pitchFamily="34" charset="-79"/>
              </a:rPr>
              <a:t>Usa :</a:t>
            </a:r>
          </a:p>
          <a:p>
            <a:pPr>
              <a:lnSpc>
                <a:spcPts val="2800"/>
              </a:lnSpc>
            </a:pPr>
            <a:r>
              <a:rPr lang="es-BO" sz="1900" dirty="0" smtClean="0">
                <a:solidFill>
                  <a:srgbClr val="591357"/>
                </a:solidFill>
                <a:latin typeface="Gisha" panose="020B0502040204020203" pitchFamily="34" charset="-79"/>
                <a:cs typeface="Gisha" panose="020B0502040204020203" pitchFamily="34" charset="-79"/>
              </a:rPr>
              <a:t>Blusas en tela tipo </a:t>
            </a:r>
            <a:r>
              <a:rPr lang="es-BO" sz="1900" dirty="0" err="1" smtClean="0">
                <a:solidFill>
                  <a:srgbClr val="591357"/>
                </a:solidFill>
                <a:latin typeface="Gisha" panose="020B0502040204020203" pitchFamily="34" charset="-79"/>
                <a:cs typeface="Gisha" panose="020B0502040204020203" pitchFamily="34" charset="-79"/>
              </a:rPr>
              <a:t>viscolycra</a:t>
            </a:r>
            <a:r>
              <a:rPr lang="es-BO" sz="1900" dirty="0" smtClean="0">
                <a:solidFill>
                  <a:srgbClr val="591357"/>
                </a:solidFill>
                <a:latin typeface="Gisha" panose="020B0502040204020203" pitchFamily="34" charset="-79"/>
                <a:cs typeface="Gisha" panose="020B0502040204020203" pitchFamily="34" charset="-79"/>
              </a:rPr>
              <a:t> con escotes estrechos y profundos, detalles verticales como bufandas o chales, blusas con volados y fruncidos en la parte inferior, faldas en A, mangas de puño ancho, pantalones de colores fuertes y medias pantis con diseños.</a:t>
            </a:r>
            <a:endParaRPr lang="es-BO" sz="1900" dirty="0">
              <a:solidFill>
                <a:srgbClr val="591357"/>
              </a:solidFill>
              <a:latin typeface="Gisha" panose="020B0502040204020203" pitchFamily="34" charset="-79"/>
              <a:cs typeface="Gisha" panose="020B0502040204020203" pitchFamily="34" charset="-79"/>
            </a:endParaRPr>
          </a:p>
        </p:txBody>
      </p:sp>
      <p:sp>
        <p:nvSpPr>
          <p:cNvPr id="17" name="Rectangle 7"/>
          <p:cNvSpPr/>
          <p:nvPr/>
        </p:nvSpPr>
        <p:spPr>
          <a:xfrm>
            <a:off x="2405761" y="3941052"/>
            <a:ext cx="6356740" cy="1554272"/>
          </a:xfrm>
          <a:prstGeom prst="rect">
            <a:avLst/>
          </a:prstGeom>
        </p:spPr>
        <p:txBody>
          <a:bodyPr wrap="square">
            <a:spAutoFit/>
          </a:bodyPr>
          <a:lstStyle/>
          <a:p>
            <a:pPr>
              <a:lnSpc>
                <a:spcPts val="3000"/>
              </a:lnSpc>
              <a:spcBef>
                <a:spcPts val="600"/>
              </a:spcBef>
            </a:pPr>
            <a:r>
              <a:rPr lang="pt-BR" sz="2000" b="1" dirty="0" smtClean="0">
                <a:solidFill>
                  <a:srgbClr val="591357"/>
                </a:solidFill>
                <a:latin typeface="Gisha" panose="020B0502040204020203" pitchFamily="34" charset="-79"/>
                <a:cs typeface="Gisha" panose="020B0502040204020203" pitchFamily="34" charset="-79"/>
              </a:rPr>
              <a:t>Evita :</a:t>
            </a:r>
          </a:p>
          <a:p>
            <a:pPr>
              <a:lnSpc>
                <a:spcPts val="2800"/>
              </a:lnSpc>
            </a:pPr>
            <a:r>
              <a:rPr lang="es-BO" sz="1900" dirty="0" smtClean="0">
                <a:solidFill>
                  <a:srgbClr val="591357"/>
                </a:solidFill>
                <a:latin typeface="Gisha" panose="020B0502040204020203" pitchFamily="34" charset="-79"/>
                <a:cs typeface="Gisha" panose="020B0502040204020203" pitchFamily="34" charset="-79"/>
              </a:rPr>
              <a:t>Escotes canoa, estampados grandes y coloridos, telas estructuradas, ropa muy ajustada, pantalones chupados, cintura alta y carteras con tiros o asas cortas.</a:t>
            </a: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p:cNvGrpSpPr/>
          <p:nvPr/>
        </p:nvGrpSpPr>
        <p:grpSpPr>
          <a:xfrm>
            <a:off x="-8576" y="-42475"/>
            <a:ext cx="9152576" cy="6884916"/>
            <a:chOff x="-8576" y="-12880"/>
            <a:chExt cx="9152576" cy="6884916"/>
          </a:xfrm>
        </p:grpSpPr>
        <p:grpSp>
          <p:nvGrpSpPr>
            <p:cNvPr id="10" name="Grupo 9"/>
            <p:cNvGrpSpPr/>
            <p:nvPr/>
          </p:nvGrpSpPr>
          <p:grpSpPr>
            <a:xfrm>
              <a:off x="-8576" y="-12880"/>
              <a:ext cx="9152576" cy="6884916"/>
              <a:chOff x="-8576" y="-12880"/>
              <a:chExt cx="9152576" cy="6884916"/>
            </a:xfrm>
          </p:grpSpPr>
          <p:pic>
            <p:nvPicPr>
              <p:cNvPr id="12"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n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4"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ontent Placeholder 2"/>
            <p:cNvSpPr txBox="1">
              <a:spLocks/>
            </p:cNvSpPr>
            <p:nvPr/>
          </p:nvSpPr>
          <p:spPr>
            <a:xfrm>
              <a:off x="220025" y="6358175"/>
              <a:ext cx="1543296" cy="373551"/>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lnSpc>
                  <a:spcPct val="150000"/>
                </a:lnSpc>
                <a:buFont typeface="Wingdings 3" charset="2"/>
                <a:buNone/>
              </a:pPr>
              <a:endParaRPr lang="en-US" sz="1100" b="1" dirty="0">
                <a:ln>
                  <a:solidFill>
                    <a:srgbClr val="71186E"/>
                  </a:solidFill>
                </a:ln>
                <a:solidFill>
                  <a:schemeClr val="bg1"/>
                </a:solidFill>
                <a:effectLst>
                  <a:outerShdw blurRad="50800" dist="38100" dir="2700000" algn="tl" rotWithShape="0">
                    <a:prstClr val="black">
                      <a:alpha val="40000"/>
                    </a:prstClr>
                  </a:outerShdw>
                </a:effectLst>
                <a:latin typeface="Gisha" panose="020B0502040204020203" pitchFamily="34" charset="-79"/>
                <a:cs typeface="Gisha" panose="020B0502040204020203" pitchFamily="34" charset="-79"/>
              </a:endParaRPr>
            </a:p>
          </p:txBody>
        </p:sp>
      </p:grpSp>
      <p:pic>
        <p:nvPicPr>
          <p:cNvPr id="8" name="Picture 2" descr="C:\Users\Lisye\Desktop\triangulo.jpg"/>
          <p:cNvPicPr>
            <a:picLocks noChangeAspect="1" noChangeArrowheads="1"/>
          </p:cNvPicPr>
          <p:nvPr/>
        </p:nvPicPr>
        <p:blipFill rotWithShape="1">
          <a:blip r:embed="rId5" cstate="print"/>
          <a:srcRect r="60034"/>
          <a:stretch/>
        </p:blipFill>
        <p:spPr bwMode="auto">
          <a:xfrm>
            <a:off x="3782780" y="1324791"/>
            <a:ext cx="2539082" cy="4706282"/>
          </a:xfrm>
          <a:prstGeom prst="rect">
            <a:avLst/>
          </a:prstGeom>
          <a:ln>
            <a:noFill/>
          </a:ln>
          <a:effectLst>
            <a:softEdge rad="112500"/>
          </a:effectLst>
        </p:spPr>
      </p:pic>
      <p:pic>
        <p:nvPicPr>
          <p:cNvPr id="2052" name="Picture 4" descr="http://www.modaparausar.com/wp-content/uploads/2010/03/meias_calcas_rendada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29404" y="1038225"/>
            <a:ext cx="2607054" cy="232743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utoShape 2" descr="data:image/jpg;base64,/9j/4AAQSkZJRgABAQAAAQABAAD/2wCEAAkGBhQSERUUEhQVFRUWFRcYGRcYGBcXGBYcHhYXGB8ZGhwXGyYeGBojGRkaIC8gIycpLCwsFx8xNTAqNSYrLCkBCQoKDgwOGg8PGiwkHCQpLCwpKSkpKSksKSwpKSwpLCwpKSwsKSwpLCwsKSwsLCkpKSwsKSwsKSwsLCkpLCwsLP/AABEIANQA7gMBIgACEQEDEQH/xAAcAAACAgMBAQAAAAAAAAAAAAAABwUGAQQIAwL/xABLEAACAQIEAggDBAcFBAkFAAABAhEAAwQSITEFQQYHEyJRYXGBMpGhQlKxwRQjYnKCovAkM5Ky0UNTo7MVNVRjZHPS4fEIJTR0wv/EABkBAAMBAQEAAAAAAAAAAAAAAAIDBAABBf/EACERAAICAwADAQADAAAAAAAAAAABAgMRITESMkEiE1Fh/9oADAMBAAIRAxEAPwB40UVgmsYJrDXABJOg3PhVa4509w9g5FYXLmwVTInYAttMwI31qlcR4hcxctiCSgzDslHcEaNlg9/K25OpiOdLlYkMjW2XbjfWDhMOIzm633bXePznKPc1p9A+nv8A0k19Ta7LsshUZszMrA6nQQZHKl/xbD9x2O5zxBMAj4rmvwgB0mDudq2OqW+LfEnSMouYYwJH2LgZRv8AdY78hQxs8ngKVaSHVRRRThIUVjNVd4r08w1lmtq3a3QJKWyDGsd5vhXXznyrjeDqTekWKaiOO9K8LgxOIvpb/ZJlz6IoLH2FL7pj0wxdzDM1m7+jAEaoJYCY1dthJ3EUu+k2Dh+3aQXtWmZ1zMCQ0ZjImCQNTz50H8i+Bqt/RxdHetrDY3HDCWUuao5FxgFBKiYCzPwyZMbbVe6RfQHBWW4hhMTZygFrgYLoe9ZuDUctYp5iijLyWTk4+LwZoorBNEABrE1X+kvTvC4KRduA3Ins1IL+RMmFHmYqiJ1mXsYSEmwvgsydf94Rr/CBQSmo9DjBy4M3iXHbNj+8uAHko1c+iiSflVY4l09uSRYswA6Lmuk/aEyEXw8zVZwdtC5JIBZMmpBbvczOp3EVt4pGUqGOyjKACQCFM5vGROmlKdjfBqrX02cB0txP6fh7b3Q1u4zKy5EX7MqRAkaimTSctuBetXo1W5aM6bZwZnfxpx0dbygLI4YUVgmoviXSfD2JD3BmH2FIZ/kNveKY3gV0lJryxOLS2uZ2CgcyYFU3E9N7lwxaXsxI7zd5j5R8IPLnXwbeYZ2Jc/eYk7f5ee20tzUGkSuS4OVT+kpxHpsi/wB0hf8AaaUT2kSRvrHI1t9E+NNirLPcCqy3GQhZjSCN9djVPxST6x7+Eac/L0H3a3uq3iCu2LRCCFuWzImJKEGDz1TlXK7HKWwrIKMdF+oooqknPHF4pbaM7sERAWZmIAUDUkk7CKSvS/rJuY1zbwrvawwVpYdy5dIKR3t0EkacwT7MjrJ4T+kcMxKDcW849UIua+IOWIpA4CycoA0neZAMzpPhs/q1KseENqimywYK9ImQoIEldMhIbTLECSs76aneKsHDWDCTEaEERlVgBmCz3mA7hn9s7ERVawV6WOhIGhB7rEMWaHJgEDmfQVYOHPB84B11cfFC5SCF70KdTp6VKVGOK2nzIsKbbNcyoTp8IFwO3xMdRAAgzBA0rR6N3ux4pg2nQuyE/vhl1nWZ18ojcVMY5Yt3ATELcGkM2WCbqNEy5dO7tqPKBWuJhrfZsFg2rttuRAAGcQRpJHeMaaGN6OD2DJZR0PXhjcT2dt3OoRWaPGAT+VeytIkc6+L9oMpU7EEH0IirCI5/4l1h4ziZdQXw9gyFyyoPkxGtwkcpA8qhcVfay7AAm4lpcjKBlgsFJKgwe7OsbgVu8Ht9ib9hh3sM7odNwpMMB5gfOoy/wrscjmMrXCsEZ7iiJHeUySYI8vE1K3mWyyKwtFv4bjS9u5h769oGBGeAispGqtmIyOog6TuDpFavAbLCyEtr24CMApIDWwXVhbbNpcynMQRWpgcvZu5FzRlRlMFkMgHuMZA+GNZMARVn6N4UNduu5/W2nZACmSFKr9mBr8Sncaabilt4QeDPRXHlbtsXbL2ctxYJggmRppto1OEUlumF9kuWlUGCy3GbfRWn2Mj3n1py4a6GVWGzAH5iadQ9E962j1rT4uX7C72Zh+zfKfBspg/OK3K+TVAg5SweJ7RCzSXZpJOtxm7pzSZOYairVw28VtKbjgNIBaNIMcvGSP8ASoPFYEWMZdtMIZL91Qf4mA+YVfnU1hSCpB20/GeexB51HZ3BbDhZOj8ZjI1JDTOZW3gjwI8KmrtxGy6gnMR7/a+lVrgN8iFjulnEiTBBkHb4W5VOri7ZZMozZ8zAjYECCDrvQozRG8VsRbMDUKY8NASB5U28FiRcto42dFYe6g/nSzx65l018+U1fOibTgrHlbC/4e7+VOp+irlxlP62eOXrLYe2lxrdu6LmYqcpZlyd0sNQMpJgRNU/BHXSB7T7n+vGr31v8NF3C22IkLdg+jKR+IWlnwPFlXNlz3lAZWP2lMQT+0JAPz5Ggu6HRjBbsMSI/wDnyj8ifQ1O4a7I13HMaH8oP4GfGq1Zugb6fh/W49hU7g7oI0YGPf8Ao7esVOkOkfGI3/LSdD4V89WKdjir1kbMmYeOlwmD6doR7Vm8P6mP6/8AmvDopilHFFWRPZup91DD1+GmVPExdizEaNFYFZq8iPi9bDKVYSCCCPEHQ/SuasZg/wBHv3bEQ1t3TaSQpJBI2YEKp+VdL0kOtrhfY8QF0GFvoGnXRlItsYG/dKkjzpVqyhtTwyv2cACY5WwG2kEM0xkOlyJOvLltU9wxOzOQlibaoxJOaVIygSI7sxK6bcxrVfXFdxCsDLaYNDKslTCrPwgGJDbcqm7GI/V3BcGZiwVT8WYFh3tDoFMz4xIkVIywlnJA1Og9lWAoWCdWaWM6+B+zNRXEMKDZNsgd51IbfKexPyBymP3vGpKywLOV1ZHXMwykBspIynblr4RqNa1MbYBWF05SIOXWBqTBORBoOTeImunBudGsSbmEw7nc2bc+uUT9akiKrXVzdnhuH1mFKzrydhzqzVciB9EZ084aLHEsSw07RFuTGhDDvAzoRmVvyqvYlv1Vu4XcsQp7sEK5AyyuggnQk/SdL5178NITD4lQe65tvAnNPeQHykMP4qo9vAWsamgIKnUjuupImD46ePhpUtixIqreYlg4jhLfY/pDrDqiMYk52BUhCB8ff0E+M+spgL13EjO1oWnGhYls0yJAAAPiZJE1B8EwN6zCNdFxAwIFxe9puAwP4jnU3c4yFuMgt3DkiSBIJKgiPH4jy5Un/Bxo9Ikum01oQ10957kgAqSQCoOx0AjkAx+1TS6G3s2AwxJk9igJ8SBlJ+YqgY9HJW5C6IZTcsDBjMNARrtO58at3VniQ/D7cNmCPdQN4gXWg/Iin0PbRPdxFqrBFZoNVEwhutTh/ZcTc7LeRLgI8QMje8oD71BcOxJT+81BA10IB57DY6GmP138MHY2MTH93cNtv3bg5/xqB/FSqwn952cSjLrOoAiRz9PmKmsWyqt6LTwREB/VPoZ7oMwcpkDnpuPQVM8IxCOGD7ifiEMe4R3gJI3Ex46VU0Fy0qu7iLRGWBJZYAgzsSNJ/OrTw+5bvwAOzcsrRAOYDx5EGD8qUhhn9Jy51BkLkbdjlG7AabRoOe80xehF0Ng0jYFwP8ZP50v8XgijOysIKHlBBBkSZ1WNI8vGZuPVlcnBkRGW9cEeEw3502rou31JLppw/tsDfQb5Cw9U74/y0isO2bF22if1Tz6Fgo9u83yro+4JEHauc7uBNjG4m0wgpc7Nf/Lk5foa7cvoNL+GzxU/rEF0sLBIOhgE6gyeUs2vkasnCcDYgZABsQVbUeBBBn3+dRmGfMIgfkfIz+FSHCsCto91Qv7oC7wfDTUD5VLkqNnEtdsEkk3rYEnYXRAbw+MbeenvWtw0D/pXB4hGGVmNtiNmzW3yn+vpUvfbw+n/ALbb1CcOUJjraiI7axdHkTcFtgB66/xUUH+kwJerHOKzWBWa9AgCqJ1x8J7Xh5ugd7DsLnnl+Fo9Ac38NXuvDG4VbltkcAq6srA8wRB+lcezqeGcwG4MizrDd0iBDDUQPE6fFprUvwvLkZVAOWMynvAkgrlJPwnMMojQGKhcbg3w969ZbV7bum8A5dN+Qy666a1LcPHcIYFQsAGNxBAiT+rPqfnUk0WxeSy4PHC2AGYAyIA2t2/tZlCggZQAX0nTUDcxDDWJKkELz7s93LPdA0EtrqWrWwRHdLgFbThiCIyqBLIywO+RsdjqRsRXpcJAYEciTM6AkEDwIPcmNg8c6WEMTquecDGul26Nf3s351bjVR6rx/YjO/b3J9dAdefrVvq6PEQz6yA6dcF/S8BiLIEsUJT95e+v1Ee9I7oexRYESTqmuswVbN5ggaj7INdHxSA6ZcIfD426LJCsrllBHddG7wGm0SR9KVcsobS9nt0j432FtTbUm6TlCkREQdQPUARvJGsVaejmFKWv1jZ3JzM2oEmNhJ2iPb0FVA8SF1LJug280o8d6VlWIVhtLKs6CATU/wAF4gLQKOYUPFtmIIcRsDuQIG+2YDlrK9IqPrpVjThirgA23hWH3DtmHgCukeImrh1ZYXssLctAyEvuB6FUYfjVN6ZXgFsAiVuX1tt6MpifePnV16twf0e8fHE3I9AqAfQU2jom71LZRRRVhIQvTLgv6XgcRY5vaYL+8O8v8wFc18Mx6hjm7pCqSfpHqDFdWmuZelvBv0bimJtA5R2hu29ARluBTOu4GY6D7sUuayhlbwyf4cwdJ5MJ8jINbvD7eS2oVTamVzEt3MpkA7EqQKrXRnEZEYjNqwBVjInxU8l1irbwLEFhmLA/EIAAgmN5AIMaQak4yvqPc4zMH1JDElcwMEQBAk6rmB86t3VfYKYV1PK8R/Inj8vlVOxeEzMdZEqxU7QFII35yD7Veerof2Zz43n+gUU2r2FW+pajSO688AbWJt3VkdukSJnMkCBHNgU+Rp41Rut7hXa4HtAJaxcVxpsD3W+hB9qolwng8MV3BuFdk4ZLj6zKkggiI103BnXyqyYjGG3bd/uoTGv3ZHprp71BcNuaeEjU+E8vXU/MVIPxMBGNtGvZQZjVD4gtsfMCage3svRIcO4nmsE3CA1skXJgAGM3PSMpFamBvlr6XPstdspb5SBcDFteTE6eSio7o2tpsweWuA5irSVAGiwG3AEDXWZqSNycbg7XNr6t7Bl+lEl+tAv1HYKzWBWavIArBrNYNYwjut7hIscRW9l7mJskEci6rkPuVyfKoDhCqNCQ/aK6fNO0J9zu3jG0U0OuvhQucO7XnYuK/wDCxyN/mB/hpM8LzT8XrIn7XIzGkEwu886nsRTU9FpwIJ1kyAhLnmco1bXQISNdtYG9bOIuMASoJ7sEGMx1GhPjABzDfKBGgrWs3B6Tp5qIOkkagT3lbmCfs1v2iBbLH7FxMoOkzaYT8iW1GmU8qQPGJ1ZJHD7Z2zPcPM/7Rhz15c9atdV/oL/+BZ0iQx/nap8VbHhBLrM0puvDhfdtXxIzfq3K6GAc4Pyze1Nmqv1j8O7bh1/SSii6P4DmPzTMPetJZR2LwxS8Ewq4ay1xFa5oGOzMY+7Mac9PA14cMv8AeljKA3WysVdSrwoBy95TELz8fGvLglyLaWTLqXYqBuVylgp1Gx1+VbmFw5L3bijLlKM1tQssmXs2KkeQYwPCN6ies5Lk9HpjsY1xbNotn1GVojvLrbLMxPOJG5HrTS6sjOBDFcs3bvdP2YbJH8tLHhOFzX1e4NHUtbmd+0lcw2zhBIOm+1N3oSB+h245m4fX9a+tNp9sCbvUnaKKKqJTBpK9fPB4xGGxAGj23smNDKnMPozD2p1GqJ10YEPwt7nOxct3B/iCN/K5rjR2PRU8ORXt5fskeh8PY1NcFxuUlWOswG8dJA/GPQ1VuGXCLkgmdDl5NKkGPYz6ipbBYhTnuIcoNskqVMMQp1jnEaxUjjstT0WLC3NwzBoAHnMsdf4So9qZXQi1GDtn7xdvm5/0pNcGvZMjTK3QM06HRMqmY0Gh89jTt6JrGDw/naU/PX86ZUsSFXPRLGtXimBF6zctNtcRk9JBE1t0VQTHLZxsuMPcDKBcy3CdAcp+Gf2mAHtV4t25TKsIeWmgO+oH2dxH4VWesrhvZ8RxVsD4nF1RyOdZP1LVMcPbLbQTMKu++w38TUVscFtcskXxfjzyBaC27imHdphD90iCe8I18POtroZfbEcXw7E/7TNA1AVbbEGfAwD51odLsOTluoJgZLgMAMs6E68iYnlUn1QIp4paAIOW3dJiTBiN4giSfrTK0tMGxtD/ABWawKzVJIFYNZrBrGITprhw/D8WrbHD3fohP5VznwYSBMefPw38oHKn71ncUFjhmIM9507JR4l+7p7SfakNwnDfQAfPTwkyeQGwpNo6osfDW/xuWEEAtCqGGmkgkkFjpG+9e9yRbMHLtoTm0GmUHXQahXM8uVaq2R3XjvaTqYY5mQMx8ba6c5zcxtu4Hh/6VibOGEjMf1ggjKo7zEjadQQTqJEaRUyWdFLeFkbnQ20VwOHDb9kpJ9e9+dTdfKIAAAIA0A8K+qvIArU4tbBsXQdjacH/AAmtuq/074t+j4C++7FCijxZ+4Pxn2rGOfOiOIlwrMQwACRygGY8dAPlVj6O4u5aa9buoO1cnI+pRzOg8gJJifGoro1wnsrpY/EgHrBSWAPiJGvOKm7XEe0uPasd5tmuD4LYIOs828AOfpUU9stgtH3guF5LTC5duMUkz8IEamAOc04Oidsrg7EjKTbDFRyzd6PaaVHAuCK2KTCy7lxnZmYtCAnN5RoBPiwp2W1gQNhpTaU+irpfD6oooqgnMGqj1suBwjFzztqB6m4oH1q3GlV16dIwluzhBqXYXbgGpyqYUe76/wAFY6hUYRiXtRpsWPodvWpfDuLLqCSVPaQNBkVyATO8g678xUPgHKXCxywXRDrGXU/M6jarHxPDRlkbDQnkT+J7o94qZ9Klw+LOCKMFMwMxUCSJLZEX17wPmZroThuE7Kzbt/cRV+SgflSq6veEnE4hHfVLAFxjyZzORfYd72FN+mVr6Jse8BRRXxduhQSTAAkk7ADUn5U0UIvrVg8XbbSzan1735VXVxF03ezRsiwCDlzluZGugj862OLcSOMxuIxMHK9w5PHKoyr9BPvXhwq9cu5giZbgaDm+FBHxMeZ8FG/pU8tsqhpYNLi2JuZTac5srrJAjOCuYKQDoQfxFXjqV4EyY667DS3YCk+DOQY9YDVUMe1u0SJzFCZJ+Iudz66fIU8OrjgBw2DU3BF28Rdfykd1f4Vj3JooAWPRaxWawKzThAUUV83GgSeVYwmeufjfa4lMMmq2RmeOdxh8J8xb1/iqs8KwfIgCREbwSTp8ypgmBImYr7vYs3sQ11gC164z67CbkKPPQKPcVIdjHcXUKch31gRsNScxOg0iN6ksk2yuuOEetu2GCgwVkg6iFzAGZmCwVDA1jO21WnqkwANzE3yO93bQ0jT4z/8AyPaqtxK+VVjA8SOY2PIQu505AtsBTA6qVnCXLn377R6BUXn5g12pfo5a/wAl2oooqolCln1kcQFzEJakZLCm4+v22UgT+6uv8VMsmkHx7H9pbvYgd43MRn15qbgUDwjKB8qVa8IbUss0cFie0xLXMOHLZDKlSA/IamII/KpThTpabKP9oFEbw40aYGVQSQo1M1IY5GRAtnS5AYnTujcyToDA8D9arNwwmcRqFJ7wzH7ahskAmSTGm1TdKeDG6q8Jmv4y+fvJZX0Vcx+ZIpjCqV1S4UpgO9u11yfHZRr8qu1WRWERyeWwoooogTzv3QqlmMBQST4ACSflXM/GuJvjsTexDaZrhKa7WwMiqvnH1NO/rT4j2PDL0GDdy2h/GYP8uakxhcKqqmnw5RHoZ/1NLnLA2uOdn3YwMHtLgUKqfDvEkQCfAECI8albwLIcxOZjoIAiGG3y386xfcdmv/eaCdImDr7V5Y/EDMi80VjHIRl09Yy/WkdKODU6seHi3gEYDW6zuT497KP5VFW6ozo3hezwlhIiLSfPKCfqak6qXCN9MGqT1r8c7HB9iGCviD2fokd8/LT+KrsaTnWoz38d2akZbdsJBE6tDk6bGMo9q5J4R2Cyyp3MB2KAq5LZlBTQ5pI9wYM+1bxunCi6CIa4+ZWOi94hZY/sjWPCK2uEYa4o7+QnbMJLEeen9RUjjbIZCr5QkSZAM7eOgH1qTy+FeCvcA4Qt/G4VXUG47obp5gATr5kDauiKS/VphkPEERCD2KXHYjWTGQEnme9ToqqvhNZ0KKKKMWFRfSfFG3g8Q43WxdI9Qhj61KVDdM7ZbAYoD/s93/IT+VYxz/wi8Q4E6KAZgEjRYPnDCfKBuRU9gTIM6wuQH7MoHYiZJY/ES3qBHOs8NuxmPI6R6kc/SRHhrVgsM+cmRlhEMACVYTI/ahTr8JCxGlRS6XR4e+Lu93w0I9N+WoG5Gsnfamn1c2cvDrP7Wdz/ABXGP4RSk4joIA11Yfsty001kg8+QHOntwfBizh7VsaBLaL8lAptIm5m5RRRVBOafGLuWxeb7tpz8kJpBcE4kuVbb94k91QJJBGaCNpEEU+uO25w18eNm4P5GrmnhxuZkNuZAJB1I0He5a7kR5Um1aHVfS34nF9xVZn7R5GQMFIlYWS3xgQATJBrHHMKqXLSBS2e0MyKAEBClQ5PL4mjnpNbHEOHWrihm1gfEDBHuDt67Vp32uXYFpgyzDOdWLTAVeRjxqWJSxudB8PkwNgHcpmJ8ZJM1P144TDC2ioNlUKPQAD8q9qvRAwooorphcdd2IjDYZfvYkfS2/5kUt8NfAuhdTI1G8Rm109qYXXoAMPhmOy4g+36tv8ASldwK6G743YZj4weXkP9KTYPr4TPD8UGt6lXhC4AJ7uXYNzmIA9DWng0F29ZTXtLtwIYn7TZTMjkG+lfGEdkvQICaLyAiCd98wM/KrP0A4OG4lajVURruusZRC685dgfagh3Ayb1kdaIAABsNq+qwKzVJIYakdxrGTj8W1wgTiGRZgSFAECfeniaQHSW+Bj7yaM/6S65Yk5WJn2jX2FKt4Nq6TNog14cUwAvAKzMFEkqNATpEny1+daGCY2ZQyV1KHcD9gkbQeZ5GpGzi86BgCN9xB08PKo3lMswWTqr4SqXLzqNlVZJkksZOvoBTIqrdXmDy4TPzuuz+w7g+i/WrTV0PUgn7MKKKKMEK18fYz2nU/aRl+akVsVg1jHLmAtlc+3dIBnYfFpI8dV9x4VYMKQVGvwgb+MZRPoGC/vE71EY62LeKxNrmt5wf4bhjbyP0rat34GUHkux5E7DTYyNNwTFRzWy2D0TPCLHb46zbBle2SRJ+EMbhnx7uk+lPcUmuqjBM+OLvr2VljPgWKqI8NMx+lOWn1rCJrH+jNFFFNFnnft5lKnYgj56VzhiP1Vq3DC21slZbYnYg+4nSuk65q6UqBjHVhmVcXdQqRoJuGG18JA96VYs4HVPpsX8SuJRQ/dBWWykshI0UAjQkmR3vHXlVk6IMt/E4ezEZWBYDQDICxgfdlI+lVHjN0gBEAFvMBlAHeaSSVEE5RGugq6dSmEz4i9dOot2VRT4Z2nT2X6mkwjljbJYQ46KKKrJAooorGFr192p4dbb7uKtn5rcX86S3CH7PM8mCMoGnfjWZ8jzp69d9qeE3D927ZP/ABAPzpFI4y2yPvCPPTUfKlzG1k1atwpaCCTqNyJmSNdPi+VNLqhwRYX8QwjNktr5BRmIHuw+VKyziQWADCAkkcxEj8fwp8dX/D+xwFkc3XtW9XOb6Age1LrWxlrwiwxWaKKoJjBpEdNB2XFcQp2d1I9WRWj35U+KQ/W4v/3C8B8TJYK6/ajKI/wz7Uuzgyvp9WW/rxr0xF4gGPQeZ5VE3OJEXBbRS7ABjqFAHqeZ8Kmuiv8AaMbYtwQVuB2U7gKC/oRIiRpUii8lcpYQ4+E4EWbFu2PsIq/Ia/WtusCs1eQBRRRWMFYas1g1jHMvSuBxXGnl29yfmPkfP2rzs4khXY/ESkb6nMSflkPua8+OYgXOI4pyRlbE3WnQiA5ge5A0rXklgJIJfXfWDt89f4jU0ulcdIcvU5g/1eJu8mdEB/cQlvbM5HtTGqo9VOD7Phlk7doXuf4nYj+WKt1PisIlk8sKKKKI4FcxdLeJZOKYxdIOJYAn4V1gsfHf6V05Ncp8ZC3cRisSdUOKumPFTcaT7aUE8YGV9NzCXcuItymZVTRh9pobcnUan02pvdSuDy4F7mn6y+8RtlWFAHlmzUmlxxd7az3MurAwWhQQs8tN66J6C4MW+H4ZQAP1YaB4sS/50FfQ7Xon6KKKcICiiisYoXXZcjhTj712yP8AiBvwWkLgNYUxl0MTrOv/AKfrTj/+oDiWTCYe3ze+WjxyIw/zOtJrJl7IpoV3PkJP1JNLmOr4bnArPa3LSLOe6yow13Z8us8xP411TYtBVCjQKAB6DQfSkD1ZcMD8Uw8aqqtePllQhf5nB9a6BArsOA2PeDNFFFGLMGkL1sX1Xi5diAFs2lEmAGhm+cGn01c7dObf6TxfE3GgojdmBEzlQJ+INBPgytZZ49jmZbqnKYgkR3l8P9DV86rMFnxl+9p+rtC2PV2zfQJ/NS7xV8YfDgDQBlA8gX8+UTTf6osMBgnu/wC9vOZ8QsIPqDSKll5HWvEcF4FZooqolCiiisYK0uM8SXD2Lt5zC2kZz7Ca3DSe66OmmdP0GwSQWHbMvlqLQ8fFvQCuN4OpZYq8P31LMdT3yPEltfbWJ8/KtidZ10tzPmSSI89f9a88MpAUDciPI6z7/wBbbVJX0AF3KZDLC6yQBlM6bzE+k1M3srS0dFdFLGTBYZfDD2h/w1qWqO6PGcLYj/c2v8i1I1USMKKK+WMVjhH9I+KrhsLevsQBbts0+YBj5tA965dEvbs2hK9oCSdOW/4TV/64emv6T/ZrTZbCspcjU3jqdAPsLE+ZjypeYHEZsuWZQRy0U6HfdiPxpU2mOgmjXxGj5UEAQAfvxpn9Z/CuuMBh+ztW0H2UVfkoFcoWnUoXhgwugktOi6KB5nyrrS3sPSuwBsPuiiimCwrBrNUnrA6cHCqbOHg4hkJJiRYWPjYc2P2V5keFcbxtnUs6Fj168cF/HrZTVcMkMf8AvHIaPYBfrVSs2sygc0UA+BPMevnX0cF3mdyScxYzzaZLHx1/rWvLh2JAKKTBJk+e2p8jFIlLPCiK8ejS6lMP/arzHdbCj0zPt/JTipW9TijtcUeeSyPrcpoimw4Jn7GaKK+XaBJowDw4jjVs2nuuYVFLE+QE1zr+mZi95h3rtxmAG7M7EhR56+0Gr/036RNi5tW9LCnf/ekc/wB0chz38KWeIwQsX7S2g0kzB1U5jlYKORC61NOak8Iqrg47Z6caw9wquZlWJYpHd7vItzIp99X9oLw3CwIzWVb/ABd/86SfSDB9rZIG6jMvqBt5gjSnn0L/AOr8Jy/s1n/lrXaeA3k1RRRVBOFFFFYxFdKsa9rB37lv41tsQfDT4vbf2pD4ywjSBBIzGT4Lr8zBn95vCuib1sMpVhIIgg6gg6QaRXWF0OuYC52iS2FuGAedpidFY+Guh57HU6pti3sdVJLRTQImORkcvL8flBr0wlnSNSTIgj8OW0nltPlWReBy82B2OoIMmJ5mSNN5Y195YAhsvxCfDSfDXko9Z50koOjeiTTgcKf/AA9n/lrUtUH0HeeHYQ/+Htf5BU5VaIn0KrfWI1wcOxHYkh8o1G4XMM0Rt3ZqyV8XUBBBAIIgg7EeBrPaMtM5k6QYJGuMyDugKGUTmLTBgcyBA8O7USnDRh7iNdOQsAVO6iZBB8xIG9XzrP6C/obpiLat+jZwSy/FYJgQ2+ZJAg8tQarnSjEZrVqGUZ2gtGkQD3fU1M04tJlaxJZRF23Auu1yCokLlJIDA7+/j611ThDNtP3V/AVyh0jsFHUADKEAkDvElSxnx2+tdV8NP6m3/wCWn+UU6v8AsRZ02qKKKYKCkp0uDW8diBcElmzqfFSvd9Ygj2p11Wem3RFcbZ7sLeQE238/ut+yfpuKXZHyQyuXixCcUYaka5yVIOgEjN+UVBAFWiJDdmUM7DugfX8Kl71spdvWrylWV1DKw1Ur/XuPWtHh1zI2ViCJOp2ET8gSBpypMdaKXsb3UjczPivIWxPiJuEe9NelL1EoQ2LkzC4f69sfem1T4cJZ+wVD9LFY4O/kBJyHQbkSMwH8M1MV8miaysAp42JBeJK75VhliZEyu2h5GfLwrUxmEDEaAwZB855VZOsDoqcKWxVgfqWP6xR/syT8Q/YJ+RPhVUt47MJnn/X0rz5QcWehGSkiKvcXcqzogNtSQWJILRuVEbDzp/8AQ3/q/Cf/AK9r/IK5543cW0GOim4rDnBaCfQH8a6H6HkfoGFj/s9r/lrVVK+k1zJiiiink4UUUVjBWrxHAJfttauqHtupVlOxBrarFYxzR0k6ONgMXcwz94SGtOd3tyxExuwMqfP2qIvXTLjU8/Mb+W9PnrJ6DnHpae0VF6yxjNoHVhqhMaagEcpHnSe4jwu5h3Nu+ht3CDCuCZHIjLOk8xI15VPNYZTB5QzupzpvZv4S3hXcLiLC5Mh0NxBOV1nfuwCBsR50yJrj7iCBXzKMpmZWQA3MggyDPpTH6oOsjG3McmEvu1+06sAW1e3lUnNm3K6QZncU9PKESjhj7oorEV0E8MdgkvW3t3FDI6lWU7EEQRXNHHOFHhuLvYG6Gey3etk6yhBKn21BjmtdPRVM6werpOJdm4fs71oMFeJBB1hucA6j1PjQyWUFCWGc+4mXtgI4coilZOoEssbayI89BT46tOsKxi8Nas3HFvE20VHtuQpYqAuZJ+IGNhqK5+4/wZ8Lea1dKkrpmU5kOvJoH/tWnjMUrBTozD94MPqQaGKwHLZ2UDWaTXULxrG3GvW7/bPh1QFGeSEafgDPqZU7axFOWmCgrBoorGE3179FCAnELIhgVt3o5jdHPoRlP7w8KV+GAdzOkop+e49NBXUvHOEJisPcsXJyXEKmNx4ETzB1pBdMur67wwLcN229r4QxIVj6qfloSKXNDYS+G31a9M7eAxrjENls4hEBfWEZc2Ut5HMQTynwp+2r4ZQykMpEgjUEeII3FchYrELckycvgoDQfeNPQ1sdE+m2MwN1RhrjlSwmzOZH12ycifLWijwGa3k64msivO00qDBEiYO48jXoKIA+MRZDqVYAqwIIOxBEEH2rnjpLwE4HGXMP/s/jtE80YmPUqZU/u10XVY6ZdCLePCEsbdy3IVgARBiQw5iQD5UucfJDK5+LERxe1mw7E6gRPONdPqd6u3VB1mJbtrgca3ZlNLNxzClZ/u2OwI5HYj0qodJ7N7ht9rLth7qMDszGBsUeB3SRVH4ji1Z+5Mad0kGPcDvDz0NDWnEZY1I7NU19Ul+obimKdntulwYdbU5mzZe0zCMubQSs6Dwp0U1E+MBRRRXTGKDWaKxj5aobifRTCYg5r+Gs3G+8yKW+e9FFcZ1GmvV9w8GRg7M+h/1qS4R0cw2Gn9Hw9q1O5RFUn1IEmiisZslaKKK6cCsEUUVjHw1lTuAfUT+NfK4NBsij+EUUUJ09Aor6FFFEcCiiisYwa+LllW0YA+oB/GiiuMxHXejOEYy2Fw5PibNsn6rXthuD2LZm3ZtJ+7bRfwFZorHTcrIoorpwzRFFFYx5tZU7qD6gGvgYK2NkT/CP9KKK4ZHqFFfVFFZGCiiiumP/2Q=="/>
          <p:cNvSpPr>
            <a:spLocks noChangeAspect="1" noChangeArrowheads="1"/>
          </p:cNvSpPr>
          <p:nvPr/>
        </p:nvSpPr>
        <p:spPr bwMode="auto">
          <a:xfrm>
            <a:off x="76200" y="-981075"/>
            <a:ext cx="2266950" cy="20193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6" name="Picture 4" descr="http://queroserfeliz.blogs.sapo.pt/arquivo/Smile.bm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71644" y="-36114"/>
            <a:ext cx="966688" cy="87514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5"/>
          <p:cNvSpPr txBox="1"/>
          <p:nvPr/>
        </p:nvSpPr>
        <p:spPr>
          <a:xfrm>
            <a:off x="754743" y="155912"/>
            <a:ext cx="1302657" cy="5940088"/>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Á</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G</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1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V</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20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pic>
        <p:nvPicPr>
          <p:cNvPr id="16" name="Picture 2" descr="C:\Users\Lisye\Desktop\triangulo.jpg"/>
          <p:cNvPicPr>
            <a:picLocks noChangeAspect="1" noChangeArrowheads="1"/>
          </p:cNvPicPr>
          <p:nvPr/>
        </p:nvPicPr>
        <p:blipFill rotWithShape="1">
          <a:blip r:embed="rId5" cstate="print"/>
          <a:srcRect l="70282"/>
          <a:stretch/>
        </p:blipFill>
        <p:spPr bwMode="auto">
          <a:xfrm>
            <a:off x="2274635" y="155912"/>
            <a:ext cx="1888017" cy="4706282"/>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 name="Picture 4" descr="http://queroserfeliz.blogs.sapo.pt/arquivo/Smile.bm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71644" y="-42475"/>
            <a:ext cx="966688" cy="87514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http://www.polyvore.com/cgi/img-set/BQcDAAAAAwoDanBnAAAABC5vdXQKFk9IQTFGbmxNNEJHM3RxVUg4YXpkc3cAAAACaWQKAXgAAAAEc2l6ZQ.jpg"/>
          <p:cNvPicPr>
            <a:picLocks noChangeAspect="1" noChangeArrowheads="1"/>
          </p:cNvPicPr>
          <p:nvPr/>
        </p:nvPicPr>
        <p:blipFill rotWithShape="1">
          <a:blip r:embed="rId6">
            <a:extLst>
              <a:ext uri="{28A0092B-C50C-407E-A947-70E740481C1C}">
                <a14:useLocalDpi xmlns:a14="http://schemas.microsoft.com/office/drawing/2010/main" val="0"/>
              </a:ext>
            </a:extLst>
          </a:blip>
          <a:srcRect l="77061" t="15267" b="13847"/>
          <a:stretch/>
        </p:blipFill>
        <p:spPr bwMode="auto">
          <a:xfrm>
            <a:off x="2344609" y="367193"/>
            <a:ext cx="1796443" cy="561457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TextBox 5"/>
          <p:cNvSpPr txBox="1"/>
          <p:nvPr/>
        </p:nvSpPr>
        <p:spPr>
          <a:xfrm>
            <a:off x="754743" y="155912"/>
            <a:ext cx="1302657" cy="5940088"/>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Á</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G</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1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V</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20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pic>
        <p:nvPicPr>
          <p:cNvPr id="4098" name="Picture 2" descr="http://www.operacionbikini.es/wp-content/uploads/2013/02/Captura-de-pantalla-2013-02-18-a-las-14.01.44.png"/>
          <p:cNvPicPr>
            <a:picLocks noChangeAspect="1" noChangeArrowheads="1"/>
          </p:cNvPicPr>
          <p:nvPr/>
        </p:nvPicPr>
        <p:blipFill rotWithShape="1">
          <a:blip r:embed="rId7">
            <a:extLst>
              <a:ext uri="{28A0092B-C50C-407E-A947-70E740481C1C}">
                <a14:useLocalDpi xmlns:a14="http://schemas.microsoft.com/office/drawing/2010/main" val="0"/>
              </a:ext>
            </a:extLst>
          </a:blip>
          <a:srcRect l="5066" t="12421" r="77343" b="12547"/>
          <a:stretch/>
        </p:blipFill>
        <p:spPr bwMode="auto">
          <a:xfrm>
            <a:off x="4018312" y="736078"/>
            <a:ext cx="1811945" cy="4876800"/>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19" name="Picture 10" descr="http://cyzone2.0.s3.amazonaws.com/Zona-Make_up/post/Post%2099%20-%20tipo%20de%20cuerpo%20pera.jpg"/>
          <p:cNvPicPr>
            <a:picLocks noChangeAspect="1" noChangeArrowheads="1"/>
          </p:cNvPicPr>
          <p:nvPr/>
        </p:nvPicPr>
        <p:blipFill rotWithShape="1">
          <a:blip r:embed="rId8">
            <a:extLst>
              <a:ext uri="{28A0092B-C50C-407E-A947-70E740481C1C}">
                <a14:useLocalDpi xmlns:a14="http://schemas.microsoft.com/office/drawing/2010/main" val="0"/>
              </a:ext>
            </a:extLst>
          </a:blip>
          <a:srcRect l="48507"/>
          <a:stretch/>
        </p:blipFill>
        <p:spPr bwMode="auto">
          <a:xfrm>
            <a:off x="5830257" y="2057400"/>
            <a:ext cx="2984602" cy="33810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9"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1"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218" name="Picture 2" descr="http://www.closetdemadame.com.br/wp-content/uploads/2013/06/moda-verao-2014-10-horz.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3655"/>
          <a:stretch/>
        </p:blipFill>
        <p:spPr bwMode="auto">
          <a:xfrm>
            <a:off x="2307949" y="758612"/>
            <a:ext cx="1833423" cy="473468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5"/>
          <p:cNvSpPr txBox="1"/>
          <p:nvPr/>
        </p:nvSpPr>
        <p:spPr>
          <a:xfrm>
            <a:off x="754743" y="155912"/>
            <a:ext cx="1302657" cy="5940088"/>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Á</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G</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L</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12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N</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V</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E</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R</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T</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20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pic>
        <p:nvPicPr>
          <p:cNvPr id="13" name="Picture 4" descr="http://www.abrilmoda.com/wp-content/uploads/2011/08/vestidos-para-cuerpo-triangulo-invertido.jpg"/>
          <p:cNvPicPr>
            <a:picLocks noChangeAspect="1" noChangeArrowheads="1"/>
          </p:cNvPicPr>
          <p:nvPr/>
        </p:nvPicPr>
        <p:blipFill rotWithShape="1">
          <a:blip r:embed="rId6">
            <a:extLst>
              <a:ext uri="{28A0092B-C50C-407E-A947-70E740481C1C}">
                <a14:useLocalDpi xmlns:a14="http://schemas.microsoft.com/office/drawing/2010/main" val="0"/>
              </a:ext>
            </a:extLst>
          </a:blip>
          <a:srcRect l="25558" t="7817" r="44787" b="5094"/>
          <a:stretch/>
        </p:blipFill>
        <p:spPr bwMode="auto">
          <a:xfrm>
            <a:off x="4148885" y="656539"/>
            <a:ext cx="2173972" cy="4849599"/>
          </a:xfrm>
          <a:prstGeom prst="rect">
            <a:avLst/>
          </a:prstGeom>
          <a:ln>
            <a:noFill/>
          </a:ln>
          <a:effectLst/>
          <a:extLst>
            <a:ext uri="{909E8E84-426E-40dd-AFC4-6F175D3DCCD1}">
              <a14:hiddenFill xmlns:a14="http://schemas.microsoft.com/office/drawing/2010/main">
                <a:solidFill>
                  <a:srgbClr val="FFFFFF"/>
                </a:solidFill>
              </a14:hiddenFill>
            </a:ext>
          </a:extLst>
        </p:spPr>
      </p:pic>
      <p:grpSp>
        <p:nvGrpSpPr>
          <p:cNvPr id="2" name="Grupo 1"/>
          <p:cNvGrpSpPr/>
          <p:nvPr/>
        </p:nvGrpSpPr>
        <p:grpSpPr>
          <a:xfrm>
            <a:off x="6321975" y="1344678"/>
            <a:ext cx="2669625" cy="3379722"/>
            <a:chOff x="6394568" y="277878"/>
            <a:chExt cx="2669625" cy="3379722"/>
          </a:xfrm>
        </p:grpSpPr>
        <p:pic>
          <p:nvPicPr>
            <p:cNvPr id="5122" name="Picture 2" descr="http://www.drive.cl/wp-content/uploads/faldas2.jpg"/>
            <p:cNvPicPr>
              <a:picLocks noChangeAspect="1" noChangeArrowheads="1"/>
            </p:cNvPicPr>
            <p:nvPr/>
          </p:nvPicPr>
          <p:blipFill rotWithShape="1">
            <a:blip r:embed="rId7">
              <a:extLst>
                <a:ext uri="{28A0092B-C50C-407E-A947-70E740481C1C}">
                  <a14:useLocalDpi xmlns:a14="http://schemas.microsoft.com/office/drawing/2010/main" val="0"/>
                </a:ext>
              </a:extLst>
            </a:blip>
            <a:srcRect r="25227"/>
            <a:stretch/>
          </p:blipFill>
          <p:spPr bwMode="auto">
            <a:xfrm>
              <a:off x="6394568" y="277878"/>
              <a:ext cx="2669371" cy="162712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4.bp.blogspot.com/_QMgbB2DKxjI/TOKcIHGvqqI/AAAAAAAAAFU/lmkqfDL-fEQ/s400/faldas+stradivariu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94568" y="1915669"/>
              <a:ext cx="2669625" cy="1741931"/>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9"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1"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 name="Picture 3" descr="jeans1"/>
          <p:cNvPicPr>
            <a:picLocks noChangeAspect="1" noChangeArrowheads="1"/>
          </p:cNvPicPr>
          <p:nvPr/>
        </p:nvPicPr>
        <p:blipFill>
          <a:blip r:embed="rId5" cstate="print">
            <a:extLst>
              <a:ext uri="{28A0092B-C50C-407E-A947-70E740481C1C}">
                <a14:useLocalDpi xmlns:a14="http://schemas.microsoft.com/office/drawing/2010/main" val="0"/>
              </a:ext>
            </a:extLst>
          </a:blip>
          <a:srcRect b="26514"/>
          <a:stretch>
            <a:fillRect/>
          </a:stretch>
        </p:blipFill>
        <p:spPr bwMode="auto">
          <a:xfrm>
            <a:off x="2792815" y="855731"/>
            <a:ext cx="474027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5"/>
          <p:cNvSpPr txBox="1"/>
          <p:nvPr/>
        </p:nvSpPr>
        <p:spPr>
          <a:xfrm>
            <a:off x="754743" y="235089"/>
            <a:ext cx="1302657"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14495404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8576" y="-42475"/>
            <a:ext cx="9152576" cy="6884916"/>
            <a:chOff x="-8576" y="-12880"/>
            <a:chExt cx="9152576" cy="6884916"/>
          </a:xfrm>
        </p:grpSpPr>
        <p:pic>
          <p:nvPicPr>
            <p:cNvPr id="8"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0"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Content Placeholder 2"/>
          <p:cNvSpPr>
            <a:spLocks noGrp="1"/>
          </p:cNvSpPr>
          <p:nvPr>
            <p:ph idx="1"/>
          </p:nvPr>
        </p:nvSpPr>
        <p:spPr>
          <a:xfrm>
            <a:off x="514617" y="1199452"/>
            <a:ext cx="5486938" cy="4722001"/>
          </a:xfrm>
          <a:noFill/>
          <a:ln>
            <a:noFill/>
          </a:ln>
        </p:spPr>
        <p:style>
          <a:lnRef idx="2">
            <a:schemeClr val="accent2"/>
          </a:lnRef>
          <a:fillRef idx="1">
            <a:schemeClr val="lt1"/>
          </a:fillRef>
          <a:effectRef idx="0">
            <a:schemeClr val="accent2"/>
          </a:effectRef>
          <a:fontRef idx="minor">
            <a:schemeClr val="dk1"/>
          </a:fontRef>
        </p:style>
        <p:txBody>
          <a:bodyPr>
            <a:noAutofit/>
          </a:bodyPr>
          <a:lstStyle/>
          <a:p>
            <a:pPr marL="0" indent="0">
              <a:lnSpc>
                <a:spcPts val="3500"/>
              </a:lnSpc>
              <a:spcBef>
                <a:spcPts val="0"/>
              </a:spcBef>
              <a:buClr>
                <a:srgbClr val="4C216D"/>
              </a:buClr>
              <a:buNone/>
            </a:pPr>
            <a:r>
              <a:rPr lang="es-ES" sz="2400" dirty="0" smtClean="0">
                <a:solidFill>
                  <a:srgbClr val="591357"/>
                </a:solidFill>
                <a:latin typeface="Gisha" panose="020B0502040204020203" pitchFamily="34" charset="-79"/>
                <a:cs typeface="Gisha" panose="020B0502040204020203" pitchFamily="34" charset="-79"/>
              </a:rPr>
              <a:t>La </a:t>
            </a:r>
            <a:r>
              <a:rPr lang="es-ES" sz="2400" dirty="0">
                <a:solidFill>
                  <a:srgbClr val="591357"/>
                </a:solidFill>
                <a:latin typeface="Gisha" panose="020B0502040204020203" pitchFamily="34" charset="-79"/>
                <a:cs typeface="Gisha" panose="020B0502040204020203" pitchFamily="34" charset="-79"/>
              </a:rPr>
              <a:t>moda de hoy es sólo lo que la industria y los diseñadores proponen para una temporada o </a:t>
            </a:r>
            <a:r>
              <a:rPr lang="es-ES" sz="2400" dirty="0" smtClean="0">
                <a:solidFill>
                  <a:srgbClr val="591357"/>
                </a:solidFill>
                <a:latin typeface="Gisha" panose="020B0502040204020203" pitchFamily="34" charset="-79"/>
                <a:cs typeface="Gisha" panose="020B0502040204020203" pitchFamily="34" charset="-79"/>
              </a:rPr>
              <a:t>una estación. </a:t>
            </a:r>
            <a:r>
              <a:rPr lang="es-ES" sz="2400" dirty="0">
                <a:solidFill>
                  <a:srgbClr val="591357"/>
                </a:solidFill>
                <a:latin typeface="Gisha" panose="020B0502040204020203" pitchFamily="34" charset="-79"/>
                <a:cs typeface="Gisha" panose="020B0502040204020203" pitchFamily="34" charset="-79"/>
              </a:rPr>
              <a:t>Se trata de un sistema de </a:t>
            </a:r>
            <a:r>
              <a:rPr lang="es-ES" sz="2400" dirty="0" smtClean="0">
                <a:solidFill>
                  <a:srgbClr val="591357"/>
                </a:solidFill>
                <a:latin typeface="Gisha" panose="020B0502040204020203" pitchFamily="34" charset="-79"/>
                <a:cs typeface="Gisha" panose="020B0502040204020203" pitchFamily="34" charset="-79"/>
              </a:rPr>
              <a:t>renovación permanente en las </a:t>
            </a:r>
            <a:r>
              <a:rPr lang="es-ES" sz="2400" u="sng" dirty="0" smtClean="0">
                <a:solidFill>
                  <a:srgbClr val="591357"/>
                </a:solidFill>
                <a:latin typeface="Gisha" panose="020B0502040204020203" pitchFamily="34" charset="-79"/>
                <a:cs typeface="Gisha" panose="020B0502040204020203" pitchFamily="34" charset="-79"/>
              </a:rPr>
              <a:t>formas de vestirse y </a:t>
            </a:r>
            <a:r>
              <a:rPr lang="es-ES" sz="2400" u="sng" dirty="0">
                <a:solidFill>
                  <a:srgbClr val="591357"/>
                </a:solidFill>
                <a:latin typeface="Gisha" panose="020B0502040204020203" pitchFamily="34" charset="-79"/>
                <a:cs typeface="Gisha" panose="020B0502040204020203" pitchFamily="34" charset="-79"/>
              </a:rPr>
              <a:t>comportarse</a:t>
            </a:r>
            <a:r>
              <a:rPr lang="es-ES" sz="2400" dirty="0">
                <a:solidFill>
                  <a:srgbClr val="591357"/>
                </a:solidFill>
                <a:latin typeface="Gisha" panose="020B0502040204020203" pitchFamily="34" charset="-79"/>
                <a:cs typeface="Gisha" panose="020B0502040204020203" pitchFamily="34" charset="-79"/>
              </a:rPr>
              <a:t>. Este es un fenómeno relativamente nuevo en la historia humana. Como prueba de ello, sabemos que es posible vivir mucho tiempo sin ella (la moda</a:t>
            </a:r>
            <a:r>
              <a:rPr lang="pt-BR" sz="2400" dirty="0" smtClean="0">
                <a:solidFill>
                  <a:srgbClr val="591357"/>
                </a:solidFill>
                <a:latin typeface="Gisha" panose="020B0502040204020203" pitchFamily="34" charset="-79"/>
                <a:cs typeface="Gisha" panose="020B0502040204020203" pitchFamily="34" charset="-79"/>
              </a:rPr>
              <a:t>).</a:t>
            </a:r>
          </a:p>
        </p:txBody>
      </p:sp>
      <p:pic>
        <p:nvPicPr>
          <p:cNvPr id="14338" name="Picture 2" descr="http://www.renie.com/fashion-illustrator.jpg"/>
          <p:cNvPicPr>
            <a:picLocks noChangeAspect="1" noChangeArrowheads="1"/>
          </p:cNvPicPr>
          <p:nvPr/>
        </p:nvPicPr>
        <p:blipFill>
          <a:blip r:embed="rId5" cstate="print"/>
          <a:srcRect/>
          <a:stretch>
            <a:fillRect/>
          </a:stretch>
        </p:blipFill>
        <p:spPr bwMode="auto">
          <a:xfrm>
            <a:off x="6263423" y="295538"/>
            <a:ext cx="1871732" cy="5187573"/>
          </a:xfrm>
          <a:prstGeom prst="rect">
            <a:avLst/>
          </a:prstGeom>
          <a:ln>
            <a:noFill/>
          </a:ln>
          <a:effectLst>
            <a:softEdge rad="112500"/>
          </a:effectLst>
        </p:spPr>
      </p:pic>
      <p:sp>
        <p:nvSpPr>
          <p:cNvPr id="12" name="Subtitle 2"/>
          <p:cNvSpPr txBox="1">
            <a:spLocks/>
          </p:cNvSpPr>
          <p:nvPr/>
        </p:nvSpPr>
        <p:spPr>
          <a:xfrm>
            <a:off x="514617" y="295538"/>
            <a:ext cx="6323527" cy="789998"/>
          </a:xfrm>
          <a:prstGeom prst="rect">
            <a:avLst/>
          </a:prstGeom>
        </p:spPr>
        <p:txBody>
          <a:bodyPr vert="horz" lIns="45720" tIns="0" rIns="45720" bIns="0">
            <a:no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tx1">
                    <a:tint val="85000"/>
                  </a:schemeClr>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tx1">
                    <a:tint val="85000"/>
                  </a:schemeClr>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tx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tx1">
                    <a:tint val="85000"/>
                  </a:schemeClr>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tx1">
                    <a:tint val="85000"/>
                  </a:schemeClr>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tx1"/>
                </a:solidFill>
                <a:latin typeface="+mn-lt"/>
                <a:ea typeface="+mn-ea"/>
                <a:cs typeface="+mn-cs"/>
              </a:defRPr>
            </a:lvl9pPr>
            <a:extLst/>
          </a:lstStyle>
          <a:p>
            <a:pPr algn="l"/>
            <a:r>
              <a:rPr lang="pt-BR" sz="4800" b="1" dirty="0" err="1" smtClean="0">
                <a:solidFill>
                  <a:srgbClr val="3F0D3E"/>
                </a:solidFill>
                <a:latin typeface="Gisha" panose="020B0502040204020203" pitchFamily="34" charset="-79"/>
                <a:cs typeface="Gisha" panose="020B0502040204020203" pitchFamily="34" charset="-79"/>
              </a:rPr>
              <a:t>Definición</a:t>
            </a:r>
            <a:r>
              <a:rPr lang="pt-BR" sz="4800" b="1" dirty="0" smtClean="0">
                <a:solidFill>
                  <a:srgbClr val="3F0D3E"/>
                </a:solidFill>
                <a:latin typeface="Gisha" panose="020B0502040204020203" pitchFamily="34" charset="-79"/>
                <a:cs typeface="Gisha" panose="020B0502040204020203" pitchFamily="34" charset="-79"/>
              </a:rPr>
              <a:t> de moda</a:t>
            </a:r>
            <a:endParaRPr lang="en-US" sz="1200" b="1" dirty="0">
              <a:solidFill>
                <a:srgbClr val="3F0D3E"/>
              </a:solidFill>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9"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1"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104" name="Picture 8" descr="http://www.guiagratisbrasil.com/guiagratisbrasilfotos/2009/06/problemas-que-o-salto-alto-pode-causar-a-sua-colun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9807" y="1219200"/>
            <a:ext cx="2958966" cy="295896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TextBox 5"/>
          <p:cNvSpPr txBox="1"/>
          <p:nvPr/>
        </p:nvSpPr>
        <p:spPr>
          <a:xfrm>
            <a:off x="754743" y="235089"/>
            <a:ext cx="1302657"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grpSp>
        <p:nvGrpSpPr>
          <p:cNvPr id="3" name="Grupo 2"/>
          <p:cNvGrpSpPr/>
          <p:nvPr/>
        </p:nvGrpSpPr>
        <p:grpSpPr>
          <a:xfrm>
            <a:off x="2362352" y="907983"/>
            <a:ext cx="3282340" cy="3581400"/>
            <a:chOff x="2362352" y="907983"/>
            <a:chExt cx="3282340" cy="3581400"/>
          </a:xfrm>
        </p:grpSpPr>
        <p:pic>
          <p:nvPicPr>
            <p:cNvPr id="4102" name="Picture 6" descr="http://www.quiropraxia.tv.br/wp-content/uploads/2009/07/salto_alto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62352" y="907983"/>
              <a:ext cx="3207224" cy="358140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2743200" y="927324"/>
              <a:ext cx="1371600" cy="369332"/>
            </a:xfrm>
            <a:prstGeom prst="rect">
              <a:avLst/>
            </a:prstGeom>
            <a:solidFill>
              <a:schemeClr val="bg1"/>
            </a:solidFill>
            <a:ln>
              <a:noFill/>
            </a:ln>
          </p:spPr>
          <p:txBody>
            <a:bodyPr wrap="square" rtlCol="0">
              <a:spAutoFit/>
            </a:bodyPr>
            <a:lstStyle/>
            <a:p>
              <a:pPr algn="ctr"/>
              <a:r>
                <a:rPr lang="es-BO" dirty="0" smtClean="0">
                  <a:solidFill>
                    <a:schemeClr val="tx1">
                      <a:lumMod val="75000"/>
                      <a:lumOff val="25000"/>
                    </a:schemeClr>
                  </a:solidFill>
                  <a:latin typeface="Arial Black" panose="020B0A04020102020204" pitchFamily="34" charset="0"/>
                </a:rPr>
                <a:t>PRESIÓN</a:t>
              </a:r>
              <a:endParaRPr lang="es-BO" dirty="0">
                <a:solidFill>
                  <a:schemeClr val="tx1">
                    <a:lumMod val="75000"/>
                    <a:lumOff val="25000"/>
                  </a:schemeClr>
                </a:solidFill>
                <a:latin typeface="Arial Black" panose="020B0A04020102020204" pitchFamily="34" charset="0"/>
              </a:endParaRPr>
            </a:p>
          </p:txBody>
        </p:sp>
        <p:sp>
          <p:nvSpPr>
            <p:cNvPr id="13" name="CuadroTexto 12"/>
            <p:cNvSpPr txBox="1"/>
            <p:nvPr/>
          </p:nvSpPr>
          <p:spPr>
            <a:xfrm>
              <a:off x="2437468" y="1323784"/>
              <a:ext cx="3207224" cy="923330"/>
            </a:xfrm>
            <a:prstGeom prst="rect">
              <a:avLst/>
            </a:prstGeom>
            <a:solidFill>
              <a:schemeClr val="bg1"/>
            </a:solidFill>
            <a:ln>
              <a:noFill/>
            </a:ln>
          </p:spPr>
          <p:txBody>
            <a:bodyPr wrap="square" rtlCol="0">
              <a:spAutoFit/>
            </a:bodyPr>
            <a:lstStyle/>
            <a:p>
              <a:r>
                <a:rPr lang="es-BO" dirty="0" smtClean="0">
                  <a:solidFill>
                    <a:schemeClr val="tx1">
                      <a:lumMod val="75000"/>
                      <a:lumOff val="25000"/>
                    </a:schemeClr>
                  </a:solidFill>
                  <a:latin typeface="Arial" panose="020B0604020202020204" pitchFamily="34" charset="0"/>
                  <a:cs typeface="Arial" panose="020B0604020202020204" pitchFamily="34" charset="0"/>
                </a:rPr>
                <a:t>Cuánto más alto el tacón, mayor presión ejerce sobre tus pies.</a:t>
              </a:r>
              <a:endParaRPr lang="es-BO" dirty="0">
                <a:solidFill>
                  <a:schemeClr val="tx1">
                    <a:lumMod val="75000"/>
                    <a:lumOff val="25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698173137"/>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9"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1"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tângulo 1"/>
          <p:cNvSpPr/>
          <p:nvPr/>
        </p:nvSpPr>
        <p:spPr>
          <a:xfrm>
            <a:off x="4363331" y="1048241"/>
            <a:ext cx="4247269" cy="5119350"/>
          </a:xfrm>
          <a:prstGeom prst="rect">
            <a:avLst/>
          </a:prstGeom>
        </p:spPr>
        <p:txBody>
          <a:bodyPr wrap="square">
            <a:spAutoFit/>
          </a:bodyPr>
          <a:lstStyle/>
          <a:p>
            <a:pPr>
              <a:lnSpc>
                <a:spcPts val="2800"/>
              </a:lnSpc>
            </a:pPr>
            <a:r>
              <a:rPr lang="es-ES" sz="2200" dirty="0">
                <a:solidFill>
                  <a:srgbClr val="591357"/>
                </a:solidFill>
                <a:latin typeface="Gisha" panose="020B0502040204020203" pitchFamily="34" charset="-79"/>
                <a:cs typeface="Gisha" panose="020B0502040204020203" pitchFamily="34" charset="-79"/>
              </a:rPr>
              <a:t>L</a:t>
            </a:r>
            <a:r>
              <a:rPr lang="es-ES" sz="2200" dirty="0" smtClean="0">
                <a:solidFill>
                  <a:srgbClr val="591357"/>
                </a:solidFill>
                <a:latin typeface="Gisha" panose="020B0502040204020203" pitchFamily="34" charset="-79"/>
                <a:cs typeface="Gisha" panose="020B0502040204020203" pitchFamily="34" charset="-79"/>
              </a:rPr>
              <a:t>esiones </a:t>
            </a:r>
            <a:r>
              <a:rPr lang="es-ES" sz="2200" dirty="0">
                <a:solidFill>
                  <a:srgbClr val="591357"/>
                </a:solidFill>
                <a:latin typeface="Gisha" panose="020B0502040204020203" pitchFamily="34" charset="-79"/>
                <a:cs typeface="Gisha" panose="020B0502040204020203" pitchFamily="34" charset="-79"/>
              </a:rPr>
              <a:t>óseas, tendinitis, </a:t>
            </a:r>
            <a:r>
              <a:rPr lang="es-ES" sz="2200" dirty="0" smtClean="0">
                <a:solidFill>
                  <a:srgbClr val="591357"/>
                </a:solidFill>
                <a:latin typeface="Gisha" panose="020B0502040204020203" pitchFamily="34" charset="-79"/>
                <a:cs typeface="Gisha" panose="020B0502040204020203" pitchFamily="34" charset="-79"/>
              </a:rPr>
              <a:t>torceduras, esguince, rotura de ligamentos del tobillo, además de las durezas y callos, </a:t>
            </a:r>
            <a:r>
              <a:rPr lang="es-ES" sz="2200" dirty="0">
                <a:solidFill>
                  <a:srgbClr val="591357"/>
                </a:solidFill>
                <a:latin typeface="Gisha" panose="020B0502040204020203" pitchFamily="34" charset="-79"/>
                <a:cs typeface="Gisha" panose="020B0502040204020203" pitchFamily="34" charset="-79"/>
              </a:rPr>
              <a:t>uñas encarnadas</a:t>
            </a:r>
            <a:r>
              <a:rPr lang="es-ES" sz="2200" dirty="0" smtClean="0">
                <a:solidFill>
                  <a:srgbClr val="591357"/>
                </a:solidFill>
                <a:latin typeface="Gisha" panose="020B0502040204020203" pitchFamily="34" charset="-79"/>
                <a:cs typeface="Gisha" panose="020B0502040204020203" pitchFamily="34" charset="-79"/>
              </a:rPr>
              <a:t>, el </a:t>
            </a:r>
            <a:r>
              <a:rPr lang="es-ES" sz="2200" dirty="0">
                <a:solidFill>
                  <a:srgbClr val="591357"/>
                </a:solidFill>
                <a:latin typeface="Gisha" panose="020B0502040204020203" pitchFamily="34" charset="-79"/>
                <a:cs typeface="Gisha" panose="020B0502040204020203" pitchFamily="34" charset="-79"/>
              </a:rPr>
              <a:t>tendón de Aquiles se </a:t>
            </a:r>
            <a:r>
              <a:rPr lang="es-ES" sz="2200" dirty="0" smtClean="0">
                <a:solidFill>
                  <a:srgbClr val="591357"/>
                </a:solidFill>
                <a:latin typeface="Gisha" panose="020B0502040204020203" pitchFamily="34" charset="-79"/>
                <a:cs typeface="Gisha" panose="020B0502040204020203" pitchFamily="34" charset="-79"/>
              </a:rPr>
              <a:t>achica, puede comprometer hasta las </a:t>
            </a:r>
            <a:r>
              <a:rPr lang="es-ES" sz="2200" dirty="0">
                <a:solidFill>
                  <a:srgbClr val="591357"/>
                </a:solidFill>
                <a:latin typeface="Gisha" panose="020B0502040204020203" pitchFamily="34" charset="-79"/>
                <a:cs typeface="Gisha" panose="020B0502040204020203" pitchFamily="34" charset="-79"/>
              </a:rPr>
              <a:t>rodillas</a:t>
            </a:r>
            <a:r>
              <a:rPr lang="es-ES" sz="2200" dirty="0" smtClean="0">
                <a:solidFill>
                  <a:srgbClr val="591357"/>
                </a:solidFill>
                <a:latin typeface="Gisha" panose="020B0502040204020203" pitchFamily="34" charset="-79"/>
                <a:cs typeface="Gisha" panose="020B0502040204020203" pitchFamily="34" charset="-79"/>
              </a:rPr>
              <a:t>, que por causa del tacón, están flexionadas </a:t>
            </a:r>
            <a:r>
              <a:rPr lang="es-ES" sz="2200" dirty="0">
                <a:solidFill>
                  <a:srgbClr val="591357"/>
                </a:solidFill>
                <a:latin typeface="Gisha" panose="020B0502040204020203" pitchFamily="34" charset="-79"/>
                <a:cs typeface="Gisha" panose="020B0502040204020203" pitchFamily="34" charset="-79"/>
              </a:rPr>
              <a:t>todo el tiempo.</a:t>
            </a:r>
          </a:p>
          <a:p>
            <a:pPr>
              <a:lnSpc>
                <a:spcPts val="2800"/>
              </a:lnSpc>
            </a:pPr>
            <a:r>
              <a:rPr lang="es-ES" sz="2200" dirty="0">
                <a:solidFill>
                  <a:srgbClr val="591357"/>
                </a:solidFill>
                <a:latin typeface="Gisha" panose="020B0502040204020203" pitchFamily="34" charset="-79"/>
                <a:cs typeface="Gisha" panose="020B0502040204020203" pitchFamily="34" charset="-79"/>
              </a:rPr>
              <a:t>Un caso habitual es la condromalacia rotuliana, dolor de rodilla </a:t>
            </a:r>
            <a:r>
              <a:rPr lang="es-ES" sz="2200" dirty="0" smtClean="0">
                <a:solidFill>
                  <a:srgbClr val="591357"/>
                </a:solidFill>
                <a:latin typeface="Gisha" panose="020B0502040204020203" pitchFamily="34" charset="-79"/>
                <a:cs typeface="Gisha" panose="020B0502040204020203" pitchFamily="34" charset="-79"/>
              </a:rPr>
              <a:t>debido al desgaste </a:t>
            </a:r>
            <a:r>
              <a:rPr lang="es-ES" sz="2200" dirty="0">
                <a:solidFill>
                  <a:srgbClr val="591357"/>
                </a:solidFill>
                <a:latin typeface="Gisha" panose="020B0502040204020203" pitchFamily="34" charset="-79"/>
                <a:cs typeface="Gisha" panose="020B0502040204020203" pitchFamily="34" charset="-79"/>
              </a:rPr>
              <a:t>articular </a:t>
            </a:r>
            <a:r>
              <a:rPr lang="es-ES" sz="2200" dirty="0" smtClean="0">
                <a:solidFill>
                  <a:srgbClr val="591357"/>
                </a:solidFill>
                <a:latin typeface="Gisha" panose="020B0502040204020203" pitchFamily="34" charset="-79"/>
                <a:cs typeface="Gisha" panose="020B0502040204020203" pitchFamily="34" charset="-79"/>
              </a:rPr>
              <a:t>causado </a:t>
            </a:r>
            <a:r>
              <a:rPr lang="es-ES" sz="2200" dirty="0">
                <a:solidFill>
                  <a:srgbClr val="591357"/>
                </a:solidFill>
                <a:latin typeface="Gisha" panose="020B0502040204020203" pitchFamily="34" charset="-79"/>
                <a:cs typeface="Gisha" panose="020B0502040204020203" pitchFamily="34" charset="-79"/>
              </a:rPr>
              <a:t>por la posición</a:t>
            </a:r>
            <a:r>
              <a:rPr lang="pt-BR" sz="2200" dirty="0" smtClean="0">
                <a:solidFill>
                  <a:srgbClr val="591357"/>
                </a:solidFill>
                <a:latin typeface="Gisha" panose="020B0502040204020203" pitchFamily="34" charset="-79"/>
                <a:cs typeface="Gisha" panose="020B0502040204020203" pitchFamily="34" charset="-79"/>
              </a:rPr>
              <a:t>. </a:t>
            </a:r>
            <a:endParaRPr lang="pt-BR" sz="2200" dirty="0">
              <a:solidFill>
                <a:srgbClr val="591357"/>
              </a:solidFill>
              <a:latin typeface="Gisha" panose="020B0502040204020203" pitchFamily="34" charset="-79"/>
              <a:cs typeface="Gisha" panose="020B0502040204020203" pitchFamily="34" charset="-79"/>
            </a:endParaRPr>
          </a:p>
        </p:txBody>
      </p:sp>
      <p:pic>
        <p:nvPicPr>
          <p:cNvPr id="3076" name="Picture 4" descr="http://perlbal.hi-pi.com/blog-images/494080/gd/1238436401/Salto-alto-O-grande-dilema-dela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89804" y="1813028"/>
            <a:ext cx="1867005" cy="317390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5"/>
          <p:cNvSpPr txBox="1"/>
          <p:nvPr/>
        </p:nvSpPr>
        <p:spPr>
          <a:xfrm>
            <a:off x="754743" y="235089"/>
            <a:ext cx="1302657"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
        <p:nvSpPr>
          <p:cNvPr id="13" name="Subtitle 2"/>
          <p:cNvSpPr txBox="1">
            <a:spLocks/>
          </p:cNvSpPr>
          <p:nvPr/>
        </p:nvSpPr>
        <p:spPr>
          <a:xfrm>
            <a:off x="2289804" y="307208"/>
            <a:ext cx="6320796" cy="554690"/>
          </a:xfrm>
          <a:prstGeom prst="rect">
            <a:avLst/>
          </a:prstGeom>
        </p:spPr>
        <p:txBody>
          <a:bodyPr vert="horz" lIns="45720" tIns="0" rIns="45720" bIns="0">
            <a:no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tx1">
                    <a:tint val="85000"/>
                  </a:schemeClr>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tx1">
                    <a:tint val="85000"/>
                  </a:schemeClr>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tx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tx1">
                    <a:tint val="85000"/>
                  </a:schemeClr>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tx1">
                    <a:tint val="85000"/>
                  </a:schemeClr>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tx1"/>
                </a:solidFill>
                <a:latin typeface="+mn-lt"/>
                <a:ea typeface="+mn-ea"/>
                <a:cs typeface="+mn-cs"/>
              </a:defRPr>
            </a:lvl9pPr>
            <a:extLst/>
          </a:lstStyle>
          <a:p>
            <a:pPr algn="l"/>
            <a:r>
              <a:rPr lang="es-BO" sz="3600" b="1" dirty="0" smtClean="0">
                <a:solidFill>
                  <a:srgbClr val="3F0D3E"/>
                </a:solidFill>
                <a:latin typeface="Gisha" panose="020B0502040204020203" pitchFamily="34" charset="-79"/>
                <a:cs typeface="Gisha" panose="020B0502040204020203" pitchFamily="34" charset="-79"/>
              </a:rPr>
              <a:t>Peligros de los tacones altos</a:t>
            </a:r>
            <a:endParaRPr lang="es-BO" sz="3600" b="1" dirty="0">
              <a:solidFill>
                <a:srgbClr val="3F0D3E"/>
              </a:solidFill>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4134111502"/>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42475"/>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00748"/>
            <a:ext cx="9144000" cy="741693"/>
          </a:xfrm>
          <a:prstGeom prst="rect">
            <a:avLst/>
          </a:prstGeom>
        </p:spPr>
      </p:pic>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0" y="235089"/>
            <a:ext cx="5943600" cy="5755090"/>
          </a:xfrm>
          <a:prstGeom prst="rect">
            <a:avLst/>
          </a:prstGeom>
          <a:ln>
            <a:noFill/>
          </a:ln>
          <a:effectLst/>
        </p:spPr>
      </p:pic>
      <p:pic>
        <p:nvPicPr>
          <p:cNvPr id="10" name="Imagem 8"/>
          <p:cNvPicPr>
            <a:picLocks noChangeAspect="1"/>
          </p:cNvPicPr>
          <p:nvPr/>
        </p:nvPicPr>
        <p:blipFill rotWithShape="1">
          <a:blip r:embed="rId5">
            <a:extLst>
              <a:ext uri="{28A0092B-C50C-407E-A947-70E740481C1C}">
                <a14:useLocalDpi xmlns:a14="http://schemas.microsoft.com/office/drawing/2010/main" val="0"/>
              </a:ext>
            </a:extLst>
          </a:blip>
          <a:srcRect l="75352" t="73052"/>
          <a:stretch/>
        </p:blipFill>
        <p:spPr bwMode="auto">
          <a:xfrm>
            <a:off x="7199290" y="5233743"/>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5"/>
          <p:cNvSpPr txBox="1"/>
          <p:nvPr/>
        </p:nvSpPr>
        <p:spPr>
          <a:xfrm>
            <a:off x="754743" y="235089"/>
            <a:ext cx="1302657"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494560363"/>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8576" y="-42475"/>
            <a:ext cx="9152576" cy="6884916"/>
            <a:chOff x="-8576" y="-12880"/>
            <a:chExt cx="9152576" cy="6884916"/>
          </a:xfrm>
        </p:grpSpPr>
        <p:pic>
          <p:nvPicPr>
            <p:cNvPr id="8"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0"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extBox 5"/>
          <p:cNvSpPr txBox="1"/>
          <p:nvPr/>
        </p:nvSpPr>
        <p:spPr>
          <a:xfrm>
            <a:off x="754743" y="235089"/>
            <a:ext cx="1302657"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pic>
        <p:nvPicPr>
          <p:cNvPr id="6150" name="Picture 6" descr="http://atencionintegraldevarices.com/img/articulos/c90fc119418ed0f699f4b659840b71f4.jpg"/>
          <p:cNvPicPr>
            <a:picLocks noChangeAspect="1" noChangeArrowheads="1"/>
          </p:cNvPicPr>
          <p:nvPr/>
        </p:nvPicPr>
        <p:blipFill rotWithShape="1">
          <a:blip r:embed="rId5">
            <a:extLst>
              <a:ext uri="{28A0092B-C50C-407E-A947-70E740481C1C}">
                <a14:useLocalDpi xmlns:a14="http://schemas.microsoft.com/office/drawing/2010/main" val="0"/>
              </a:ext>
            </a:extLst>
          </a:blip>
          <a:srcRect l="10543" r="12184" b="470"/>
          <a:stretch/>
        </p:blipFill>
        <p:spPr bwMode="auto">
          <a:xfrm>
            <a:off x="2590800" y="235088"/>
            <a:ext cx="5528849" cy="5327511"/>
          </a:xfrm>
          <a:prstGeom prst="rect">
            <a:avLst/>
          </a:prstGeom>
          <a:ln>
            <a:noFill/>
          </a:ln>
          <a:effectLst>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163524"/>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8576" y="-42475"/>
            <a:ext cx="9152576" cy="6884916"/>
            <a:chOff x="-8576" y="-12880"/>
            <a:chExt cx="9152576" cy="6884916"/>
          </a:xfrm>
        </p:grpSpPr>
        <p:pic>
          <p:nvPicPr>
            <p:cNvPr id="8"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0"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extBox 5"/>
          <p:cNvSpPr txBox="1"/>
          <p:nvPr/>
        </p:nvSpPr>
        <p:spPr>
          <a:xfrm>
            <a:off x="754743" y="235089"/>
            <a:ext cx="1302657"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pic>
        <p:nvPicPr>
          <p:cNvPr id="6148" name="Picture 4" descr="http://atencionintegraldevarices.com/img/articulos/d43ca2a417fb68608454f995b2e400d0.jpg"/>
          <p:cNvPicPr>
            <a:picLocks noChangeAspect="1" noChangeArrowheads="1"/>
          </p:cNvPicPr>
          <p:nvPr/>
        </p:nvPicPr>
        <p:blipFill rotWithShape="1">
          <a:blip r:embed="rId5">
            <a:extLst>
              <a:ext uri="{28A0092B-C50C-407E-A947-70E740481C1C}">
                <a14:useLocalDpi xmlns:a14="http://schemas.microsoft.com/office/drawing/2010/main" val="0"/>
              </a:ext>
            </a:extLst>
          </a:blip>
          <a:srcRect b="5132"/>
          <a:stretch/>
        </p:blipFill>
        <p:spPr bwMode="auto">
          <a:xfrm>
            <a:off x="2209800" y="620251"/>
            <a:ext cx="6583491" cy="47137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0998794"/>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p:cNvGrpSpPr/>
          <p:nvPr/>
        </p:nvGrpSpPr>
        <p:grpSpPr>
          <a:xfrm>
            <a:off x="-8576" y="-42475"/>
            <a:ext cx="9152576" cy="6884916"/>
            <a:chOff x="-8576" y="-12880"/>
            <a:chExt cx="9152576" cy="6884916"/>
          </a:xfrm>
        </p:grpSpPr>
        <p:pic>
          <p:nvPicPr>
            <p:cNvPr id="11"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3"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tângulo 1"/>
          <p:cNvSpPr/>
          <p:nvPr/>
        </p:nvSpPr>
        <p:spPr>
          <a:xfrm>
            <a:off x="4672488" y="1112252"/>
            <a:ext cx="3978658" cy="1938992"/>
          </a:xfrm>
          <a:prstGeom prst="rect">
            <a:avLst/>
          </a:prstGeom>
        </p:spPr>
        <p:txBody>
          <a:bodyPr wrap="square">
            <a:spAutoFit/>
          </a:bodyPr>
          <a:lstStyle/>
          <a:p>
            <a:r>
              <a:rPr lang="es-ES" sz="2400" dirty="0" smtClean="0">
                <a:solidFill>
                  <a:srgbClr val="591357"/>
                </a:solidFill>
                <a:latin typeface="Gisha" panose="020B0502040204020203" pitchFamily="34" charset="-79"/>
                <a:cs typeface="Gisha" panose="020B0502040204020203" pitchFamily="34" charset="-79"/>
              </a:rPr>
              <a:t>La </a:t>
            </a:r>
            <a:r>
              <a:rPr lang="es-ES" sz="2400" dirty="0">
                <a:solidFill>
                  <a:srgbClr val="591357"/>
                </a:solidFill>
                <a:latin typeface="Gisha" panose="020B0502040204020203" pitchFamily="34" charset="-79"/>
                <a:cs typeface="Gisha" panose="020B0502040204020203" pitchFamily="34" charset="-79"/>
              </a:rPr>
              <a:t>punta del zapato debe ser </a:t>
            </a:r>
            <a:r>
              <a:rPr lang="es-ES" sz="2400" dirty="0" smtClean="0">
                <a:solidFill>
                  <a:srgbClr val="591357"/>
                </a:solidFill>
                <a:latin typeface="Gisha" panose="020B0502040204020203" pitchFamily="34" charset="-79"/>
                <a:cs typeface="Gisha" panose="020B0502040204020203" pitchFamily="34" charset="-79"/>
              </a:rPr>
              <a:t>cómoda </a:t>
            </a:r>
            <a:r>
              <a:rPr lang="es-ES" sz="2400" dirty="0">
                <a:solidFill>
                  <a:srgbClr val="591357"/>
                </a:solidFill>
                <a:latin typeface="Gisha" panose="020B0502040204020203" pitchFamily="34" charset="-79"/>
                <a:cs typeface="Gisha" panose="020B0502040204020203" pitchFamily="34" charset="-79"/>
              </a:rPr>
              <a:t>y no apretando la mitad delantera del pie</a:t>
            </a:r>
          </a:p>
          <a:p>
            <a:r>
              <a:rPr lang="es-ES" sz="2400" dirty="0" smtClean="0">
                <a:solidFill>
                  <a:srgbClr val="591357"/>
                </a:solidFill>
                <a:latin typeface="Gisha" panose="020B0502040204020203" pitchFamily="34" charset="-79"/>
                <a:cs typeface="Gisha" panose="020B0502040204020203" pitchFamily="34" charset="-79"/>
              </a:rPr>
              <a:t>Peligro </a:t>
            </a:r>
            <a:r>
              <a:rPr lang="es-ES" sz="2400" dirty="0">
                <a:solidFill>
                  <a:srgbClr val="591357"/>
                </a:solidFill>
                <a:latin typeface="Gisha" panose="020B0502040204020203" pitchFamily="34" charset="-79"/>
                <a:cs typeface="Gisha" panose="020B0502040204020203" pitchFamily="34" charset="-79"/>
              </a:rPr>
              <a:t>de </a:t>
            </a:r>
            <a:r>
              <a:rPr lang="es-ES" sz="2400" dirty="0" smtClean="0">
                <a:solidFill>
                  <a:srgbClr val="591357"/>
                </a:solidFill>
                <a:latin typeface="Gisha" panose="020B0502040204020203" pitchFamily="34" charset="-79"/>
                <a:cs typeface="Gisha" panose="020B0502040204020203" pitchFamily="34" charset="-79"/>
              </a:rPr>
              <a:t>juanetes (sexto dedo).</a:t>
            </a:r>
            <a:endParaRPr lang="pt-BR" sz="2400" dirty="0">
              <a:solidFill>
                <a:srgbClr val="591357"/>
              </a:solidFill>
              <a:latin typeface="Gisha" panose="020B0502040204020203" pitchFamily="34" charset="-79"/>
              <a:cs typeface="Gisha" panose="020B0502040204020203" pitchFamily="34" charset="-79"/>
            </a:endParaRPr>
          </a:p>
        </p:txBody>
      </p:sp>
      <p:pic>
        <p:nvPicPr>
          <p:cNvPr id="11266" name="Picture 2" descr="http://www.anapaulasimoes.com.br/path/artigos/salto-ocasiona-lesoes-corredoras-raixo-x.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3987" r="11415"/>
          <a:stretch/>
        </p:blipFill>
        <p:spPr bwMode="auto">
          <a:xfrm>
            <a:off x="2436093" y="977199"/>
            <a:ext cx="1861995" cy="3210335"/>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http://sonialopes.com.br/wp-content/uploads/2010/07/joanete13071012.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2390" b="15494"/>
          <a:stretch/>
        </p:blipFill>
        <p:spPr bwMode="auto">
          <a:xfrm>
            <a:off x="4969174" y="3380206"/>
            <a:ext cx="3582328" cy="1982647"/>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http://2.bp.blogspot.com/_zQonzMC4zgQ/TFnE44T_K-I/AAAAAAAAALo/LV0az4Qu7v4/s1600/bico+fino.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60095" y="4381443"/>
            <a:ext cx="1413989" cy="142813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5"/>
          <p:cNvSpPr txBox="1"/>
          <p:nvPr/>
        </p:nvSpPr>
        <p:spPr>
          <a:xfrm>
            <a:off x="754743" y="235089"/>
            <a:ext cx="1302657"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
        <p:nvSpPr>
          <p:cNvPr id="15" name="Subtitle 2"/>
          <p:cNvSpPr txBox="1">
            <a:spLocks/>
          </p:cNvSpPr>
          <p:nvPr/>
        </p:nvSpPr>
        <p:spPr>
          <a:xfrm>
            <a:off x="2289804" y="228600"/>
            <a:ext cx="5921334" cy="554690"/>
          </a:xfrm>
          <a:prstGeom prst="rect">
            <a:avLst/>
          </a:prstGeom>
        </p:spPr>
        <p:txBody>
          <a:bodyPr vert="horz" lIns="45720" tIns="0" rIns="45720" bIns="0">
            <a:no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tx1">
                    <a:tint val="85000"/>
                  </a:schemeClr>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tx1">
                    <a:tint val="85000"/>
                  </a:schemeClr>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tx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tx1">
                    <a:tint val="85000"/>
                  </a:schemeClr>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tx1">
                    <a:tint val="85000"/>
                  </a:schemeClr>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tx1"/>
                </a:solidFill>
                <a:latin typeface="+mn-lt"/>
                <a:ea typeface="+mn-ea"/>
                <a:cs typeface="+mn-cs"/>
              </a:defRPr>
            </a:lvl9pPr>
            <a:extLst/>
          </a:lstStyle>
          <a:p>
            <a:pPr algn="l"/>
            <a:r>
              <a:rPr lang="es-BO" sz="3600" b="1" dirty="0" smtClean="0">
                <a:solidFill>
                  <a:srgbClr val="3F0D3E"/>
                </a:solidFill>
                <a:latin typeface="Gisha" panose="020B0502040204020203" pitchFamily="34" charset="-79"/>
                <a:cs typeface="Gisha" panose="020B0502040204020203" pitchFamily="34" charset="-79"/>
              </a:rPr>
              <a:t>Zapatos de punta fina</a:t>
            </a:r>
            <a:endParaRPr lang="es-BO" sz="3600" b="1" dirty="0">
              <a:solidFill>
                <a:srgbClr val="3F0D3E"/>
              </a:solidFill>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224344187"/>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9"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1"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tângulo 1"/>
          <p:cNvSpPr/>
          <p:nvPr/>
        </p:nvSpPr>
        <p:spPr>
          <a:xfrm>
            <a:off x="2289804" y="933271"/>
            <a:ext cx="5558796" cy="1200329"/>
          </a:xfrm>
          <a:prstGeom prst="rect">
            <a:avLst/>
          </a:prstGeom>
        </p:spPr>
        <p:txBody>
          <a:bodyPr wrap="square">
            <a:spAutoFit/>
          </a:bodyPr>
          <a:lstStyle/>
          <a:p>
            <a:r>
              <a:rPr lang="es-ES" sz="2400" b="1" dirty="0" smtClean="0">
                <a:solidFill>
                  <a:srgbClr val="591357"/>
                </a:solidFill>
                <a:latin typeface="Gisha" panose="020B0502040204020203" pitchFamily="34" charset="-79"/>
                <a:cs typeface="Gisha" panose="020B0502040204020203" pitchFamily="34" charset="-79"/>
              </a:rPr>
              <a:t>Máximo de </a:t>
            </a:r>
            <a:r>
              <a:rPr lang="es-ES" sz="2400" b="1" dirty="0">
                <a:solidFill>
                  <a:srgbClr val="591357"/>
                </a:solidFill>
                <a:latin typeface="Gisha" panose="020B0502040204020203" pitchFamily="34" charset="-79"/>
                <a:cs typeface="Gisha" panose="020B0502040204020203" pitchFamily="34" charset="-79"/>
              </a:rPr>
              <a:t>cinco centímetros y lo suficientemente ancho para </a:t>
            </a:r>
            <a:r>
              <a:rPr lang="es-ES" sz="2400" b="1" dirty="0" smtClean="0">
                <a:solidFill>
                  <a:srgbClr val="591357"/>
                </a:solidFill>
                <a:latin typeface="Gisha" panose="020B0502040204020203" pitchFamily="34" charset="-79"/>
                <a:cs typeface="Gisha" panose="020B0502040204020203" pitchFamily="34" charset="-79"/>
              </a:rPr>
              <a:t>dar </a:t>
            </a:r>
            <a:r>
              <a:rPr lang="es-ES" sz="2400" b="1" dirty="0">
                <a:solidFill>
                  <a:srgbClr val="591357"/>
                </a:solidFill>
                <a:latin typeface="Gisha" panose="020B0502040204020203" pitchFamily="34" charset="-79"/>
                <a:cs typeface="Gisha" panose="020B0502040204020203" pitchFamily="34" charset="-79"/>
              </a:rPr>
              <a:t>estabilidad al </a:t>
            </a:r>
            <a:r>
              <a:rPr lang="es-ES" sz="2400" b="1" dirty="0" smtClean="0">
                <a:solidFill>
                  <a:srgbClr val="591357"/>
                </a:solidFill>
                <a:latin typeface="Gisha" panose="020B0502040204020203" pitchFamily="34" charset="-79"/>
                <a:cs typeface="Gisha" panose="020B0502040204020203" pitchFamily="34" charset="-79"/>
              </a:rPr>
              <a:t>talón</a:t>
            </a:r>
            <a:endParaRPr lang="pt-BR" sz="2000" dirty="0">
              <a:solidFill>
                <a:srgbClr val="591357"/>
              </a:solidFill>
              <a:latin typeface="Gisha" panose="020B0502040204020203" pitchFamily="34" charset="-79"/>
              <a:cs typeface="Gisha" panose="020B0502040204020203" pitchFamily="34" charset="-79"/>
            </a:endParaRPr>
          </a:p>
        </p:txBody>
      </p:sp>
      <p:pic>
        <p:nvPicPr>
          <p:cNvPr id="12290" name="Picture 2" descr="https://lh5.googleusercontent.com/-y0a_YwvrANQ/TYvtYyMukkI/AAAAAAAAA6g/CxJN8VnxUpI/SAPATOS+E+DICAS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6302" y="2133600"/>
            <a:ext cx="6191250" cy="33337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TextBox 5"/>
          <p:cNvSpPr txBox="1"/>
          <p:nvPr/>
        </p:nvSpPr>
        <p:spPr>
          <a:xfrm>
            <a:off x="754743" y="235089"/>
            <a:ext cx="1302657"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
        <p:nvSpPr>
          <p:cNvPr id="13" name="Subtitle 2"/>
          <p:cNvSpPr txBox="1">
            <a:spLocks/>
          </p:cNvSpPr>
          <p:nvPr/>
        </p:nvSpPr>
        <p:spPr>
          <a:xfrm>
            <a:off x="2289804" y="307208"/>
            <a:ext cx="5921334" cy="554690"/>
          </a:xfrm>
          <a:prstGeom prst="rect">
            <a:avLst/>
          </a:prstGeom>
        </p:spPr>
        <p:txBody>
          <a:bodyPr vert="horz" lIns="45720" tIns="0" rIns="45720" bIns="0">
            <a:no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tx1">
                    <a:tint val="85000"/>
                  </a:schemeClr>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tx1">
                    <a:tint val="85000"/>
                  </a:schemeClr>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tx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tx1">
                    <a:tint val="85000"/>
                  </a:schemeClr>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tx1">
                    <a:tint val="85000"/>
                  </a:schemeClr>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tx1"/>
                </a:solidFill>
                <a:latin typeface="+mn-lt"/>
                <a:ea typeface="+mn-ea"/>
                <a:cs typeface="+mn-cs"/>
              </a:defRPr>
            </a:lvl9pPr>
            <a:extLst/>
          </a:lstStyle>
          <a:p>
            <a:pPr algn="l"/>
            <a:r>
              <a:rPr lang="es-BO" sz="3600" b="1" dirty="0" smtClean="0">
                <a:solidFill>
                  <a:srgbClr val="3F0D3E"/>
                </a:solidFill>
                <a:latin typeface="Gisha" panose="020B0502040204020203" pitchFamily="34" charset="-79"/>
                <a:cs typeface="Gisha" panose="020B0502040204020203" pitchFamily="34" charset="-79"/>
              </a:rPr>
              <a:t>Altura del tacón</a:t>
            </a:r>
            <a:endParaRPr lang="es-BO" sz="3600" b="1" dirty="0">
              <a:solidFill>
                <a:srgbClr val="3F0D3E"/>
              </a:solidFill>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464180205"/>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19462" y="-57396"/>
            <a:ext cx="9152576" cy="6884916"/>
            <a:chOff x="-8576" y="-12880"/>
            <a:chExt cx="9152576" cy="6884916"/>
          </a:xfrm>
        </p:grpSpPr>
        <p:pic>
          <p:nvPicPr>
            <p:cNvPr id="8"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0"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314" name="Picture 2" descr="http://1.bp.blogspot.com/_UiVvcDO7zzg/TRKImKeXotI/AAAAAAAAP8c/zzfax0r2FzA/s1600/saltos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69671" y="1260544"/>
            <a:ext cx="6651171" cy="3581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TextBox 5"/>
          <p:cNvSpPr txBox="1"/>
          <p:nvPr/>
        </p:nvSpPr>
        <p:spPr>
          <a:xfrm>
            <a:off x="754743" y="235089"/>
            <a:ext cx="1302657"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1711456949"/>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9"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1"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extBox 5"/>
          <p:cNvSpPr txBox="1"/>
          <p:nvPr/>
        </p:nvSpPr>
        <p:spPr>
          <a:xfrm>
            <a:off x="754743" y="235089"/>
            <a:ext cx="1302657"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pic>
        <p:nvPicPr>
          <p:cNvPr id="7170" name="Picture 2" descr="http://doctorvid.com/img/cargas/tacones-altos-imagen2-03.jpg"/>
          <p:cNvPicPr>
            <a:picLocks noChangeAspect="1" noChangeArrowheads="1"/>
          </p:cNvPicPr>
          <p:nvPr/>
        </p:nvPicPr>
        <p:blipFill rotWithShape="1">
          <a:blip r:embed="rId5">
            <a:extLst>
              <a:ext uri="{28A0092B-C50C-407E-A947-70E740481C1C}">
                <a14:useLocalDpi xmlns:a14="http://schemas.microsoft.com/office/drawing/2010/main" val="0"/>
              </a:ext>
            </a:extLst>
          </a:blip>
          <a:srcRect l="18000" r="23333"/>
          <a:stretch/>
        </p:blipFill>
        <p:spPr bwMode="auto">
          <a:xfrm>
            <a:off x="3836967" y="1039090"/>
            <a:ext cx="3124200" cy="48283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Subtitle 2"/>
          <p:cNvSpPr txBox="1">
            <a:spLocks/>
          </p:cNvSpPr>
          <p:nvPr/>
        </p:nvSpPr>
        <p:spPr>
          <a:xfrm>
            <a:off x="2438400" y="452197"/>
            <a:ext cx="5921334" cy="554690"/>
          </a:xfrm>
          <a:prstGeom prst="rect">
            <a:avLst/>
          </a:prstGeom>
        </p:spPr>
        <p:txBody>
          <a:bodyPr vert="horz" lIns="45720" tIns="0" rIns="45720" bIns="0">
            <a:no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tx1">
                    <a:tint val="85000"/>
                  </a:schemeClr>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tx1">
                    <a:tint val="85000"/>
                  </a:schemeClr>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tx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tx1">
                    <a:tint val="85000"/>
                  </a:schemeClr>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tx1">
                    <a:tint val="85000"/>
                  </a:schemeClr>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tx1"/>
                </a:solidFill>
                <a:latin typeface="+mn-lt"/>
                <a:ea typeface="+mn-ea"/>
                <a:cs typeface="+mn-cs"/>
              </a:defRPr>
            </a:lvl9pPr>
            <a:extLst/>
          </a:lstStyle>
          <a:p>
            <a:pPr algn="l"/>
            <a:r>
              <a:rPr lang="es-BO" sz="3600" b="1" dirty="0" smtClean="0">
                <a:solidFill>
                  <a:srgbClr val="3F0D3E"/>
                </a:solidFill>
                <a:latin typeface="Gisha" panose="020B0502040204020203" pitchFamily="34" charset="-79"/>
                <a:cs typeface="Gisha" panose="020B0502040204020203" pitchFamily="34" charset="-79"/>
              </a:rPr>
              <a:t>Dificultad en la circulación</a:t>
            </a:r>
            <a:endParaRPr lang="es-BO" sz="3600" b="1" dirty="0">
              <a:solidFill>
                <a:srgbClr val="3F0D3E"/>
              </a:solidFill>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3685454543"/>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8576" y="-42475"/>
            <a:ext cx="9152576" cy="6884916"/>
            <a:chOff x="-8576" y="-12880"/>
            <a:chExt cx="9152576" cy="6884916"/>
          </a:xfrm>
        </p:grpSpPr>
        <p:pic>
          <p:nvPicPr>
            <p:cNvPr id="8"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0"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tângulo 1"/>
          <p:cNvSpPr/>
          <p:nvPr/>
        </p:nvSpPr>
        <p:spPr>
          <a:xfrm>
            <a:off x="5181600" y="381000"/>
            <a:ext cx="3581400" cy="5478423"/>
          </a:xfrm>
          <a:prstGeom prst="rect">
            <a:avLst/>
          </a:prstGeom>
        </p:spPr>
        <p:txBody>
          <a:bodyPr wrap="square">
            <a:spAutoFit/>
          </a:bodyPr>
          <a:lstStyle/>
          <a:p>
            <a:pPr>
              <a:lnSpc>
                <a:spcPts val="2800"/>
              </a:lnSpc>
            </a:pPr>
            <a:r>
              <a:rPr lang="es-ES" sz="2200" dirty="0">
                <a:solidFill>
                  <a:srgbClr val="591357"/>
                </a:solidFill>
              </a:rPr>
              <a:t>Al cambiar el centro de gravedad del cuerpo, el </a:t>
            </a:r>
            <a:r>
              <a:rPr lang="es-ES" sz="2200" dirty="0" smtClean="0">
                <a:solidFill>
                  <a:srgbClr val="591357"/>
                </a:solidFill>
              </a:rPr>
              <a:t>tacón </a:t>
            </a:r>
            <a:r>
              <a:rPr lang="es-ES" sz="2200" dirty="0">
                <a:solidFill>
                  <a:srgbClr val="591357"/>
                </a:solidFill>
              </a:rPr>
              <a:t>también aumenta la </a:t>
            </a:r>
            <a:r>
              <a:rPr lang="es-ES" sz="2200" dirty="0" smtClean="0">
                <a:solidFill>
                  <a:srgbClr val="591357"/>
                </a:solidFill>
              </a:rPr>
              <a:t>lordosis (</a:t>
            </a:r>
            <a:r>
              <a:rPr lang="es-ES" sz="2200" dirty="0">
                <a:solidFill>
                  <a:srgbClr val="591357"/>
                </a:solidFill>
              </a:rPr>
              <a:t>curvatura fisiológica de la columna en la región cervical o </a:t>
            </a:r>
            <a:r>
              <a:rPr lang="es-ES" sz="2200" dirty="0" smtClean="0">
                <a:solidFill>
                  <a:srgbClr val="591357"/>
                </a:solidFill>
              </a:rPr>
              <a:t>lumbar).</a:t>
            </a:r>
            <a:endParaRPr lang="es-ES" sz="2200" dirty="0">
              <a:solidFill>
                <a:srgbClr val="591357"/>
              </a:solidFill>
            </a:endParaRPr>
          </a:p>
          <a:p>
            <a:pPr>
              <a:lnSpc>
                <a:spcPts val="2800"/>
              </a:lnSpc>
            </a:pPr>
            <a:r>
              <a:rPr lang="es-ES" sz="2200" dirty="0" smtClean="0">
                <a:solidFill>
                  <a:srgbClr val="591357"/>
                </a:solidFill>
              </a:rPr>
              <a:t>El </a:t>
            </a:r>
            <a:r>
              <a:rPr lang="es-ES" sz="2200" dirty="0">
                <a:solidFill>
                  <a:srgbClr val="591357"/>
                </a:solidFill>
              </a:rPr>
              <a:t>mismo efecto que hace que el talón empine la parte inferior podría llegar a ser problemas convulsivos gatillo en la columna, caso extremo la aparición de hernias de disco</a:t>
            </a:r>
            <a:r>
              <a:rPr lang="pt-BR" sz="2200" dirty="0" smtClean="0">
                <a:solidFill>
                  <a:srgbClr val="591357"/>
                </a:solidFill>
              </a:rPr>
              <a:t>.</a:t>
            </a:r>
            <a:endParaRPr lang="pt-BR" sz="2200" dirty="0"/>
          </a:p>
        </p:txBody>
      </p:sp>
      <p:sp>
        <p:nvSpPr>
          <p:cNvPr id="11" name="TextBox 5"/>
          <p:cNvSpPr txBox="1"/>
          <p:nvPr/>
        </p:nvSpPr>
        <p:spPr>
          <a:xfrm>
            <a:off x="754743" y="235089"/>
            <a:ext cx="1302657" cy="5632311"/>
          </a:xfrm>
          <a:prstGeom prst="rect">
            <a:avLst/>
          </a:prstGeom>
          <a:solidFill>
            <a:srgbClr val="711C54"/>
          </a:solidFill>
          <a:ln>
            <a:solidFill>
              <a:srgbClr val="71186E"/>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C</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U</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I</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A</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D</a:t>
            </a:r>
          </a:p>
          <a:p>
            <a:pPr algn="ctr"/>
            <a:r>
              <a:rPr lang="pt-BR" sz="4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rPr>
              <a:t>O</a:t>
            </a: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a:p>
            <a:pPr algn="ctr"/>
            <a:endParaRPr lang="pt-BR" sz="200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Gisha" panose="020B0502040204020203" pitchFamily="34" charset="-79"/>
              <a:cs typeface="Gisha" panose="020B0502040204020203" pitchFamily="34" charset="-79"/>
            </a:endParaRPr>
          </a:p>
        </p:txBody>
      </p:sp>
      <p:pic>
        <p:nvPicPr>
          <p:cNvPr id="9218" name="Picture 2" descr="http://cdn-3.epainassist.com/images/Article-Images/Lordosis-inner-ima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3968" y="777272"/>
            <a:ext cx="2953209" cy="4547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05617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8576" y="-42475"/>
            <a:ext cx="9152576" cy="6884916"/>
            <a:chOff x="-8576" y="-12880"/>
            <a:chExt cx="9152576" cy="6884916"/>
          </a:xfrm>
        </p:grpSpPr>
        <p:pic>
          <p:nvPicPr>
            <p:cNvPr id="8"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0"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Content Placeholder 2"/>
          <p:cNvSpPr>
            <a:spLocks noGrp="1"/>
          </p:cNvSpPr>
          <p:nvPr>
            <p:ph idx="1"/>
          </p:nvPr>
        </p:nvSpPr>
        <p:spPr>
          <a:xfrm>
            <a:off x="504958" y="1751809"/>
            <a:ext cx="5486938" cy="3296348"/>
          </a:xfrm>
          <a:noFill/>
          <a:ln>
            <a:noFill/>
          </a:ln>
        </p:spPr>
        <p:style>
          <a:lnRef idx="2">
            <a:schemeClr val="accent2"/>
          </a:lnRef>
          <a:fillRef idx="1">
            <a:schemeClr val="lt1"/>
          </a:fillRef>
          <a:effectRef idx="0">
            <a:schemeClr val="accent2"/>
          </a:effectRef>
          <a:fontRef idx="minor">
            <a:schemeClr val="dk1"/>
          </a:fontRef>
        </p:style>
        <p:txBody>
          <a:bodyPr>
            <a:noAutofit/>
          </a:bodyPr>
          <a:lstStyle/>
          <a:p>
            <a:pPr marL="0" indent="0">
              <a:lnSpc>
                <a:spcPts val="3500"/>
              </a:lnSpc>
              <a:spcBef>
                <a:spcPts val="0"/>
              </a:spcBef>
              <a:buClr>
                <a:srgbClr val="4C216D"/>
              </a:buClr>
              <a:buNone/>
            </a:pPr>
            <a:r>
              <a:rPr lang="es-ES" sz="2400" dirty="0">
                <a:solidFill>
                  <a:srgbClr val="591357"/>
                </a:solidFill>
                <a:latin typeface="Gisha" panose="020B0502040204020203" pitchFamily="34" charset="-79"/>
                <a:cs typeface="Gisha" panose="020B0502040204020203" pitchFamily="34" charset="-79"/>
              </a:rPr>
              <a:t>La moda se ha convertido en un sistema en el que los cambios han sido aceptados y establecidos como una necesidad permanente de nuevas expresiones, llegando </a:t>
            </a:r>
            <a:r>
              <a:rPr lang="es-ES" sz="2400" dirty="0" smtClean="0">
                <a:solidFill>
                  <a:srgbClr val="591357"/>
                </a:solidFill>
                <a:latin typeface="Gisha" panose="020B0502040204020203" pitchFamily="34" charset="-79"/>
                <a:cs typeface="Gisha" panose="020B0502040204020203" pitchFamily="34" charset="-79"/>
              </a:rPr>
              <a:t>hoy a </a:t>
            </a:r>
            <a:r>
              <a:rPr lang="es-ES" sz="2400" dirty="0">
                <a:solidFill>
                  <a:srgbClr val="591357"/>
                </a:solidFill>
                <a:latin typeface="Gisha" panose="020B0502040204020203" pitchFamily="34" charset="-79"/>
                <a:cs typeface="Gisha" panose="020B0502040204020203" pitchFamily="34" charset="-79"/>
              </a:rPr>
              <a:t>la </a:t>
            </a:r>
            <a:r>
              <a:rPr lang="es-ES" sz="2400" dirty="0" smtClean="0">
                <a:solidFill>
                  <a:srgbClr val="591357"/>
                </a:solidFill>
                <a:latin typeface="Gisha" panose="020B0502040204020203" pitchFamily="34" charset="-79"/>
                <a:cs typeface="Gisha" panose="020B0502040204020203" pitchFamily="34" charset="-79"/>
              </a:rPr>
              <a:t>exageración: </a:t>
            </a:r>
            <a:r>
              <a:rPr lang="es-ES" sz="2400" dirty="0">
                <a:solidFill>
                  <a:srgbClr val="591357"/>
                </a:solidFill>
                <a:latin typeface="Gisha" panose="020B0502040204020203" pitchFamily="34" charset="-79"/>
                <a:cs typeface="Gisha" panose="020B0502040204020203" pitchFamily="34" charset="-79"/>
              </a:rPr>
              <a:t>cambiar sus propuestas por lo menos dos veces al año</a:t>
            </a:r>
            <a:r>
              <a:rPr lang="pt-BR" sz="2400" dirty="0">
                <a:solidFill>
                  <a:srgbClr val="591357"/>
                </a:solidFill>
                <a:latin typeface="Gisha" panose="020B0502040204020203" pitchFamily="34" charset="-79"/>
                <a:cs typeface="Gisha" panose="020B0502040204020203" pitchFamily="34" charset="-79"/>
              </a:rPr>
              <a:t>.</a:t>
            </a:r>
            <a:endParaRPr lang="en-US" sz="2400" dirty="0">
              <a:solidFill>
                <a:srgbClr val="591357"/>
              </a:solidFill>
              <a:latin typeface="Gisha" panose="020B0502040204020203" pitchFamily="34" charset="-79"/>
              <a:cs typeface="Gisha" panose="020B0502040204020203" pitchFamily="34" charset="-79"/>
            </a:endParaRPr>
          </a:p>
        </p:txBody>
      </p:sp>
      <p:pic>
        <p:nvPicPr>
          <p:cNvPr id="14338" name="Picture 2" descr="http://www.renie.com/fashion-illustrator.jpg"/>
          <p:cNvPicPr>
            <a:picLocks noChangeAspect="1" noChangeArrowheads="1"/>
          </p:cNvPicPr>
          <p:nvPr/>
        </p:nvPicPr>
        <p:blipFill>
          <a:blip r:embed="rId5" cstate="print"/>
          <a:srcRect/>
          <a:stretch>
            <a:fillRect/>
          </a:stretch>
        </p:blipFill>
        <p:spPr bwMode="auto">
          <a:xfrm>
            <a:off x="6263423" y="295538"/>
            <a:ext cx="1871732" cy="5187573"/>
          </a:xfrm>
          <a:prstGeom prst="rect">
            <a:avLst/>
          </a:prstGeom>
          <a:ln>
            <a:noFill/>
          </a:ln>
          <a:effectLst>
            <a:softEdge rad="112500"/>
          </a:effectLst>
        </p:spPr>
      </p:pic>
      <p:sp>
        <p:nvSpPr>
          <p:cNvPr id="12" name="Subtitle 2"/>
          <p:cNvSpPr txBox="1">
            <a:spLocks/>
          </p:cNvSpPr>
          <p:nvPr/>
        </p:nvSpPr>
        <p:spPr>
          <a:xfrm>
            <a:off x="514617" y="295538"/>
            <a:ext cx="6323527" cy="789998"/>
          </a:xfrm>
          <a:prstGeom prst="rect">
            <a:avLst/>
          </a:prstGeom>
        </p:spPr>
        <p:txBody>
          <a:bodyPr vert="horz" lIns="45720" tIns="0" rIns="45720" bIns="0">
            <a:no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tx1">
                    <a:tint val="85000"/>
                  </a:schemeClr>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tx1">
                    <a:tint val="85000"/>
                  </a:schemeClr>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tx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tx1">
                    <a:tint val="85000"/>
                  </a:schemeClr>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tx1">
                    <a:tint val="85000"/>
                  </a:schemeClr>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tx1"/>
                </a:solidFill>
                <a:latin typeface="+mn-lt"/>
                <a:ea typeface="+mn-ea"/>
                <a:cs typeface="+mn-cs"/>
              </a:defRPr>
            </a:lvl9pPr>
            <a:extLst/>
          </a:lstStyle>
          <a:p>
            <a:pPr algn="l"/>
            <a:r>
              <a:rPr lang="pt-BR" sz="4800" b="1" dirty="0" err="1" smtClean="0">
                <a:solidFill>
                  <a:srgbClr val="3F0D3E"/>
                </a:solidFill>
                <a:latin typeface="Gisha" panose="020B0502040204020203" pitchFamily="34" charset="-79"/>
                <a:cs typeface="Gisha" panose="020B0502040204020203" pitchFamily="34" charset="-79"/>
              </a:rPr>
              <a:t>Definición</a:t>
            </a:r>
            <a:r>
              <a:rPr lang="pt-BR" sz="4800" b="1" dirty="0" smtClean="0">
                <a:solidFill>
                  <a:srgbClr val="3F0D3E"/>
                </a:solidFill>
                <a:latin typeface="Gisha" panose="020B0502040204020203" pitchFamily="34" charset="-79"/>
                <a:cs typeface="Gisha" panose="020B0502040204020203" pitchFamily="34" charset="-79"/>
              </a:rPr>
              <a:t> de moda</a:t>
            </a:r>
            <a:endParaRPr lang="en-US" sz="1200" b="1" dirty="0">
              <a:solidFill>
                <a:srgbClr val="3F0D3E"/>
              </a:solidFill>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4280961602"/>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3010" name="Picture 2" descr="http://www.propitchingonline.com/wp-content/uploads/2010/11/question-mark.jpg"/>
          <p:cNvPicPr>
            <a:picLocks noChangeAspect="1" noChangeArrowheads="1"/>
          </p:cNvPicPr>
          <p:nvPr/>
        </p:nvPicPr>
        <p:blipFill rotWithShape="1">
          <a:blip r:embed="rId5" cstate="print"/>
          <a:srcRect l="943" t="14725" b="32802"/>
          <a:stretch/>
        </p:blipFill>
        <p:spPr bwMode="auto">
          <a:xfrm>
            <a:off x="2167412" y="1676400"/>
            <a:ext cx="4800600" cy="3810000"/>
          </a:xfrm>
          <a:prstGeom prst="rect">
            <a:avLst/>
          </a:prstGeom>
          <a:noFill/>
        </p:spPr>
      </p:pic>
      <p:sp>
        <p:nvSpPr>
          <p:cNvPr id="13" name="Subtitle 2"/>
          <p:cNvSpPr txBox="1">
            <a:spLocks/>
          </p:cNvSpPr>
          <p:nvPr/>
        </p:nvSpPr>
        <p:spPr>
          <a:xfrm>
            <a:off x="1024412" y="573115"/>
            <a:ext cx="7086600" cy="940327"/>
          </a:xfrm>
          <a:prstGeom prst="rect">
            <a:avLst/>
          </a:prstGeom>
        </p:spPr>
        <p:txBody>
          <a:bodyPr vert="horz" lIns="45720" tIns="0" rIns="45720" bIns="0">
            <a:no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tx1">
                    <a:tint val="85000"/>
                  </a:schemeClr>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tx1">
                    <a:tint val="85000"/>
                  </a:schemeClr>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tx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tx1">
                    <a:tint val="85000"/>
                  </a:schemeClr>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tx1">
                    <a:tint val="85000"/>
                  </a:schemeClr>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tx1"/>
                </a:solidFill>
                <a:latin typeface="+mn-lt"/>
                <a:ea typeface="+mn-ea"/>
                <a:cs typeface="+mn-cs"/>
              </a:defRPr>
            </a:lvl9pPr>
            <a:extLst/>
          </a:lstStyle>
          <a:p>
            <a:pPr algn="ctr"/>
            <a:r>
              <a:rPr lang="es-BO" sz="4800" b="1" dirty="0" smtClean="0">
                <a:solidFill>
                  <a:srgbClr val="3F0D3E"/>
                </a:solidFill>
                <a:latin typeface="Gisha" panose="020B0502040204020203" pitchFamily="34" charset="-79"/>
                <a:cs typeface="Gisha" panose="020B0502040204020203" pitchFamily="34" charset="-79"/>
              </a:rPr>
              <a:t>ADIVINA QUIÉN SOY</a:t>
            </a:r>
            <a:endParaRPr lang="es-BO" sz="4800" b="1" dirty="0">
              <a:solidFill>
                <a:srgbClr val="3F0D3E"/>
              </a:solidFill>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8576" y="-42475"/>
            <a:ext cx="9152576" cy="6884916"/>
            <a:chOff x="-8576" y="-12880"/>
            <a:chExt cx="9152576" cy="6884916"/>
          </a:xfrm>
        </p:grpSpPr>
        <p:pic>
          <p:nvPicPr>
            <p:cNvPr id="6"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8"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1986" name="Picture 2" descr="http://www.innsurg.com/img/female_physician.jpg"/>
          <p:cNvPicPr>
            <a:picLocks noChangeAspect="1" noChangeArrowheads="1"/>
          </p:cNvPicPr>
          <p:nvPr/>
        </p:nvPicPr>
        <p:blipFill>
          <a:blip r:embed="rId5" cstate="print"/>
          <a:srcRect/>
          <a:stretch>
            <a:fillRect/>
          </a:stretch>
        </p:blipFill>
        <p:spPr bwMode="auto">
          <a:xfrm>
            <a:off x="609600" y="426076"/>
            <a:ext cx="3506610" cy="5410200"/>
          </a:xfrm>
          <a:prstGeom prst="rect">
            <a:avLst/>
          </a:prstGeom>
          <a:ln>
            <a:noFill/>
          </a:ln>
          <a:effectLst>
            <a:softEdge rad="112500"/>
          </a:effectLst>
        </p:spPr>
      </p:pic>
      <p:pic>
        <p:nvPicPr>
          <p:cNvPr id="9" name="Picture 6" descr="1074043"/>
          <p:cNvPicPr>
            <a:picLocks noChangeAspect="1" noChangeArrowheads="1"/>
          </p:cNvPicPr>
          <p:nvPr/>
        </p:nvPicPr>
        <p:blipFill rotWithShape="1">
          <a:blip r:embed="rId6" cstate="print"/>
          <a:srcRect l="27586" t="4079" r="5173" b="6177"/>
          <a:stretch/>
        </p:blipFill>
        <p:spPr bwMode="auto">
          <a:xfrm>
            <a:off x="4142677" y="418026"/>
            <a:ext cx="3206449" cy="5426299"/>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8576" y="-42475"/>
            <a:ext cx="9152576" cy="6884916"/>
            <a:chOff x="-8576" y="-12880"/>
            <a:chExt cx="9152576" cy="6884916"/>
          </a:xfrm>
        </p:grpSpPr>
        <p:pic>
          <p:nvPicPr>
            <p:cNvPr id="6"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8"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9154" name="Picture 2" descr="http://images.teamsugar.com/files/upl1/1/15259/03_2009/46b8d31a128e078c_Female_Chef.xlarge.jpg"/>
          <p:cNvPicPr>
            <a:picLocks noChangeAspect="1" noChangeArrowheads="1"/>
          </p:cNvPicPr>
          <p:nvPr/>
        </p:nvPicPr>
        <p:blipFill>
          <a:blip r:embed="rId5" cstate="print"/>
          <a:srcRect/>
          <a:stretch>
            <a:fillRect/>
          </a:stretch>
        </p:blipFill>
        <p:spPr bwMode="auto">
          <a:xfrm>
            <a:off x="4540881" y="933636"/>
            <a:ext cx="4191001" cy="4191002"/>
          </a:xfrm>
          <a:prstGeom prst="ellipse">
            <a:avLst/>
          </a:prstGeom>
          <a:ln>
            <a:noFill/>
          </a:ln>
          <a:effectLst>
            <a:softEdge rad="112500"/>
          </a:effectLst>
        </p:spPr>
      </p:pic>
      <p:pic>
        <p:nvPicPr>
          <p:cNvPr id="9" name="Picture 2" descr="http://www.flightattendantcabincrewtraining.com/images/formas.jpg"/>
          <p:cNvPicPr>
            <a:picLocks noChangeAspect="1" noChangeArrowheads="1"/>
          </p:cNvPicPr>
          <p:nvPr/>
        </p:nvPicPr>
        <p:blipFill>
          <a:blip r:embed="rId6" cstate="print"/>
          <a:srcRect/>
          <a:stretch>
            <a:fillRect/>
          </a:stretch>
        </p:blipFill>
        <p:spPr bwMode="auto">
          <a:xfrm>
            <a:off x="991673" y="469036"/>
            <a:ext cx="3276600" cy="5517796"/>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30041" y="-26916"/>
            <a:ext cx="9152576" cy="6884916"/>
            <a:chOff x="-8576" y="-12880"/>
            <a:chExt cx="9152576" cy="6884916"/>
          </a:xfrm>
        </p:grpSpPr>
        <p:pic>
          <p:nvPicPr>
            <p:cNvPr id="6"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8"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8130" name="Picture 2" descr="http://img2.prosperent.com/images/250x250/halloweenmart.com/media/core/00043_THE_UPS_GUY.jpg"/>
          <p:cNvPicPr>
            <a:picLocks noChangeAspect="1" noChangeArrowheads="1"/>
          </p:cNvPicPr>
          <p:nvPr/>
        </p:nvPicPr>
        <p:blipFill rotWithShape="1">
          <a:blip r:embed="rId5" cstate="print"/>
          <a:srcRect l="25001" r="26319"/>
          <a:stretch/>
        </p:blipFill>
        <p:spPr bwMode="auto">
          <a:xfrm>
            <a:off x="332167" y="461911"/>
            <a:ext cx="2514589" cy="5165569"/>
          </a:xfrm>
          <a:prstGeom prst="rect">
            <a:avLst/>
          </a:prstGeom>
          <a:ln>
            <a:noFill/>
          </a:ln>
          <a:effectLst>
            <a:softEdge rad="112500"/>
          </a:effectLst>
        </p:spPr>
      </p:pic>
      <p:pic>
        <p:nvPicPr>
          <p:cNvPr id="9" name="Picture 6" descr="041040b"/>
          <p:cNvPicPr>
            <a:picLocks noChangeAspect="1" noChangeArrowheads="1"/>
          </p:cNvPicPr>
          <p:nvPr/>
        </p:nvPicPr>
        <p:blipFill rotWithShape="1">
          <a:blip r:embed="rId6" cstate="print"/>
          <a:srcRect l="10194" t="11335" r="2029"/>
          <a:stretch/>
        </p:blipFill>
        <p:spPr bwMode="auto">
          <a:xfrm>
            <a:off x="2846756" y="921420"/>
            <a:ext cx="5935975" cy="3962399"/>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8576" y="-42475"/>
            <a:ext cx="9152576" cy="6884916"/>
            <a:chOff x="-8576" y="-12880"/>
            <a:chExt cx="9152576" cy="6884916"/>
          </a:xfrm>
        </p:grpSpPr>
        <p:pic>
          <p:nvPicPr>
            <p:cNvPr id="6"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8"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2228" name="Picture 4" descr="http://4.bp.blogspot.com/_aRE25RtcVM8/TJpNPcMqmUI/AAAAAAAADZA/mzPO4UPGkzs/s1600/pros2.jpg"/>
          <p:cNvPicPr>
            <a:picLocks noChangeAspect="1" noChangeArrowheads="1"/>
          </p:cNvPicPr>
          <p:nvPr/>
        </p:nvPicPr>
        <p:blipFill rotWithShape="1">
          <a:blip r:embed="rId5" cstate="print"/>
          <a:srcRect t="6410" b="5129"/>
          <a:stretch/>
        </p:blipFill>
        <p:spPr bwMode="auto">
          <a:xfrm>
            <a:off x="2430800" y="196958"/>
            <a:ext cx="4273824" cy="5664357"/>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8576" y="-42475"/>
            <a:ext cx="9152576" cy="6884916"/>
            <a:chOff x="-8576" y="-12880"/>
            <a:chExt cx="9152576" cy="6884916"/>
          </a:xfrm>
        </p:grpSpPr>
        <p:pic>
          <p:nvPicPr>
            <p:cNvPr id="6"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8"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upo 8"/>
          <p:cNvGrpSpPr/>
          <p:nvPr/>
        </p:nvGrpSpPr>
        <p:grpSpPr>
          <a:xfrm>
            <a:off x="2468189" y="196910"/>
            <a:ext cx="4199046" cy="5664453"/>
            <a:chOff x="2472210" y="578976"/>
            <a:chExt cx="4199046" cy="5664453"/>
          </a:xfrm>
        </p:grpSpPr>
        <p:pic>
          <p:nvPicPr>
            <p:cNvPr id="1026" name="Picture 2" descr="C:\Users\sonia.rigoli\Desktop\PRINCESAS\PRINCESAS.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790" t="21688" r="7385" b="14469"/>
            <a:stretch/>
          </p:blipFill>
          <p:spPr bwMode="auto">
            <a:xfrm>
              <a:off x="2472211" y="1533083"/>
              <a:ext cx="4199044" cy="373380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2472211" y="578976"/>
              <a:ext cx="4199045" cy="1061829"/>
            </a:xfrm>
            <a:prstGeom prst="rect">
              <a:avLst/>
            </a:prstGeom>
            <a:solidFill>
              <a:schemeClr val="tx1"/>
            </a:solidFill>
          </p:spPr>
          <p:txBody>
            <a:bodyPr wrap="square" rtlCol="0">
              <a:spAutoFit/>
            </a:bodyPr>
            <a:lstStyle/>
            <a:p>
              <a:pPr algn="ctr"/>
              <a:r>
                <a:rPr lang="es-BO" sz="2100" dirty="0" smtClean="0">
                  <a:solidFill>
                    <a:schemeClr val="bg1"/>
                  </a:solidFill>
                  <a:latin typeface="MV Boli" panose="02000500030200090000" pitchFamily="2" charset="0"/>
                  <a:cs typeface="MV Boli" panose="02000500030200090000" pitchFamily="2" charset="0"/>
                </a:rPr>
                <a:t>LAS MUJERES SE PREOCUPAN EN ENCONTRAR UN PRÍNCIPE AZUL</a:t>
              </a:r>
              <a:endParaRPr lang="es-BO" sz="2100" dirty="0">
                <a:solidFill>
                  <a:schemeClr val="bg1"/>
                </a:solidFill>
                <a:latin typeface="MV Boli" panose="02000500030200090000" pitchFamily="2" charset="0"/>
                <a:cs typeface="MV Boli" panose="02000500030200090000" pitchFamily="2" charset="0"/>
              </a:endParaRPr>
            </a:p>
          </p:txBody>
        </p:sp>
        <p:sp>
          <p:nvSpPr>
            <p:cNvPr id="10" name="CuadroTexto 9"/>
            <p:cNvSpPr txBox="1"/>
            <p:nvPr/>
          </p:nvSpPr>
          <p:spPr>
            <a:xfrm>
              <a:off x="2472210" y="5181600"/>
              <a:ext cx="4199045" cy="1061829"/>
            </a:xfrm>
            <a:prstGeom prst="rect">
              <a:avLst/>
            </a:prstGeom>
            <a:solidFill>
              <a:schemeClr val="tx1"/>
            </a:solidFill>
          </p:spPr>
          <p:txBody>
            <a:bodyPr wrap="square" rtlCol="0">
              <a:spAutoFit/>
            </a:bodyPr>
            <a:lstStyle/>
            <a:p>
              <a:pPr algn="ctr"/>
              <a:r>
                <a:rPr lang="es-BO" sz="2100" dirty="0" smtClean="0">
                  <a:solidFill>
                    <a:schemeClr val="bg1"/>
                  </a:solidFill>
                  <a:latin typeface="MV Boli" panose="02000500030200090000" pitchFamily="2" charset="0"/>
                  <a:cs typeface="MV Boli" panose="02000500030200090000" pitchFamily="2" charset="0"/>
                </a:rPr>
                <a:t>PERO NUNCA PIENSAN EN COMPORTARSE COMO PRINCESAS !!!</a:t>
              </a:r>
              <a:endParaRPr lang="es-BO" sz="2100" dirty="0">
                <a:solidFill>
                  <a:schemeClr val="bg1"/>
                </a:solidFill>
                <a:latin typeface="MV Boli" panose="02000500030200090000" pitchFamily="2" charset="0"/>
                <a:cs typeface="MV Boli" panose="02000500030200090000" pitchFamily="2" charset="0"/>
              </a:endParaRPr>
            </a:p>
          </p:txBody>
        </p:sp>
      </p:grpSp>
    </p:spTree>
    <p:extLst>
      <p:ext uri="{BB962C8B-B14F-4D97-AF65-F5344CB8AC3E}">
        <p14:creationId xmlns:p14="http://schemas.microsoft.com/office/powerpoint/2010/main" val="1697570102"/>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8576" y="-42475"/>
            <a:ext cx="9152576" cy="6884916"/>
            <a:chOff x="-8576" y="-12880"/>
            <a:chExt cx="9152576" cy="6884916"/>
          </a:xfrm>
        </p:grpSpPr>
        <p:pic>
          <p:nvPicPr>
            <p:cNvPr id="6"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8"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Picture 2" descr="C:\Users\sonia.rigoli\Desktop\Kate_Vestido_de_Noiva_Lembra_Grace_Kelly[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0312" y="185319"/>
            <a:ext cx="4267400" cy="58457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42" name="Picture 2" descr="http://i.dailymail.co.uk/i/pix/2011/02/24/article-1360034-0C1A2589000005DC-318_470x875.jpg"/>
          <p:cNvPicPr>
            <a:picLocks noChangeAspect="1" noChangeArrowheads="1"/>
          </p:cNvPicPr>
          <p:nvPr/>
        </p:nvPicPr>
        <p:blipFill rotWithShape="1">
          <a:blip r:embed="rId6">
            <a:extLst>
              <a:ext uri="{28A0092B-C50C-407E-A947-70E740481C1C}">
                <a14:useLocalDpi xmlns:a14="http://schemas.microsoft.com/office/drawing/2010/main" val="0"/>
              </a:ext>
            </a:extLst>
          </a:blip>
          <a:srcRect b="1777"/>
          <a:stretch/>
        </p:blipFill>
        <p:spPr bwMode="auto">
          <a:xfrm>
            <a:off x="4567712" y="762000"/>
            <a:ext cx="2747488" cy="50281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76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8576" y="-42475"/>
            <a:ext cx="9152576" cy="6884916"/>
            <a:chOff x="-8576" y="-12880"/>
            <a:chExt cx="9152576" cy="6884916"/>
          </a:xfrm>
        </p:grpSpPr>
        <p:pic>
          <p:nvPicPr>
            <p:cNvPr id="6"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8"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upo 9"/>
          <p:cNvGrpSpPr/>
          <p:nvPr/>
        </p:nvGrpSpPr>
        <p:grpSpPr>
          <a:xfrm>
            <a:off x="762000" y="112453"/>
            <a:ext cx="6781800" cy="5754947"/>
            <a:chOff x="762000" y="112453"/>
            <a:chExt cx="7088546" cy="5816861"/>
          </a:xfrm>
        </p:grpSpPr>
        <p:pic>
          <p:nvPicPr>
            <p:cNvPr id="2050" name="Picture 2" descr="C:\Users\sonia.rigoli\Desktop\kmid-02252011[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0753"/>
            <a:stretch/>
          </p:blipFill>
          <p:spPr bwMode="auto">
            <a:xfrm>
              <a:off x="762000" y="134003"/>
              <a:ext cx="3029407" cy="57953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2" descr="C:\Users\sonia.rigoli\Desktop\kate[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05200" y="112453"/>
              <a:ext cx="4345346" cy="57937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25111386"/>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p:cNvGrpSpPr/>
          <p:nvPr/>
        </p:nvGrpSpPr>
        <p:grpSpPr>
          <a:xfrm>
            <a:off x="-8576" y="-42475"/>
            <a:ext cx="9152576" cy="6884916"/>
            <a:chOff x="-8576" y="-12880"/>
            <a:chExt cx="9152576" cy="6884916"/>
          </a:xfrm>
        </p:grpSpPr>
        <p:pic>
          <p:nvPicPr>
            <p:cNvPr id="7"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9"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upo 2"/>
          <p:cNvGrpSpPr/>
          <p:nvPr/>
        </p:nvGrpSpPr>
        <p:grpSpPr>
          <a:xfrm>
            <a:off x="677329" y="228600"/>
            <a:ext cx="7247471" cy="5406375"/>
            <a:chOff x="413482" y="457200"/>
            <a:chExt cx="7247471" cy="5406375"/>
          </a:xfrm>
        </p:grpSpPr>
        <p:pic>
          <p:nvPicPr>
            <p:cNvPr id="4098" name="Picture 2" descr="C:\Users\sonia.rigoli\Desktop\images[5].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0000"/>
            <a:stretch/>
          </p:blipFill>
          <p:spPr bwMode="auto">
            <a:xfrm>
              <a:off x="5638800" y="464219"/>
              <a:ext cx="2022153" cy="53993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099" name="Picture 3" descr="C:\Users\sonia.rigoli\Desktop\kate-middleton-4[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3482" y="457200"/>
              <a:ext cx="2699678" cy="53993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Picture 2" descr="C:\Users\sonia.rigoli\Desktop\5kate-middleton[1].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52005"/>
            <a:stretch/>
          </p:blipFill>
          <p:spPr bwMode="auto">
            <a:xfrm>
              <a:off x="3048000" y="457200"/>
              <a:ext cx="2634565" cy="53993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49226668"/>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8576" y="-42475"/>
            <a:ext cx="9152576" cy="6884916"/>
            <a:chOff x="-8576" y="-12880"/>
            <a:chExt cx="9152576" cy="6884916"/>
          </a:xfrm>
        </p:grpSpPr>
        <p:pic>
          <p:nvPicPr>
            <p:cNvPr id="6"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8"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upo 10"/>
          <p:cNvGrpSpPr/>
          <p:nvPr/>
        </p:nvGrpSpPr>
        <p:grpSpPr>
          <a:xfrm>
            <a:off x="654496" y="303110"/>
            <a:ext cx="6736904" cy="5797637"/>
            <a:chOff x="310170" y="303110"/>
            <a:chExt cx="6736904" cy="5797637"/>
          </a:xfrm>
        </p:grpSpPr>
        <p:pic>
          <p:nvPicPr>
            <p:cNvPr id="9" name="Picture 3" descr="C:\Users\sonia.rigoli\Desktop\kate1[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630" r="10933"/>
            <a:stretch/>
          </p:blipFill>
          <p:spPr bwMode="auto">
            <a:xfrm>
              <a:off x="4572000" y="305181"/>
              <a:ext cx="2475074" cy="57891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0" name="Picture 2" descr="C:\Users\sonia.rigoli\Desktop\kate_middleton_wedding_look-estilo-visual-moda-roupas-vestuario-como-vest-lindas-elegancia-futura-princesa[1].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0976"/>
            <a:stretch/>
          </p:blipFill>
          <p:spPr bwMode="auto">
            <a:xfrm>
              <a:off x="2438400" y="303110"/>
              <a:ext cx="2129312" cy="57911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Picture 2" descr="C:\Users\sonia.rigoli\Desktop\kate_middleton_wedding_look-estilo-visual-moda-roupas-vestuario-como-vest-lindas-elegancia-futura-princesa[1].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50779"/>
            <a:stretch/>
          </p:blipFill>
          <p:spPr bwMode="auto">
            <a:xfrm>
              <a:off x="310170" y="309548"/>
              <a:ext cx="2137888" cy="57911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1645683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8576" y="-42475"/>
            <a:ext cx="9152576" cy="6884916"/>
            <a:chOff x="-8576" y="-12880"/>
            <a:chExt cx="9152576" cy="6884916"/>
          </a:xfrm>
        </p:grpSpPr>
        <p:pic>
          <p:nvPicPr>
            <p:cNvPr id="8"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0"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Content Placeholder 2"/>
          <p:cNvSpPr>
            <a:spLocks noGrp="1"/>
          </p:cNvSpPr>
          <p:nvPr>
            <p:ph idx="1"/>
          </p:nvPr>
        </p:nvSpPr>
        <p:spPr>
          <a:xfrm>
            <a:off x="353234" y="228600"/>
            <a:ext cx="4689579" cy="5872148"/>
          </a:xfrm>
          <a:noFill/>
          <a:ln>
            <a:noFill/>
          </a:ln>
        </p:spPr>
        <p:style>
          <a:lnRef idx="2">
            <a:schemeClr val="accent1"/>
          </a:lnRef>
          <a:fillRef idx="1">
            <a:schemeClr val="lt1"/>
          </a:fillRef>
          <a:effectRef idx="0">
            <a:schemeClr val="accent1"/>
          </a:effectRef>
          <a:fontRef idx="minor">
            <a:schemeClr val="dk1"/>
          </a:fontRef>
        </p:style>
        <p:txBody>
          <a:bodyPr>
            <a:noAutofit/>
          </a:bodyPr>
          <a:lstStyle/>
          <a:p>
            <a:pPr>
              <a:spcBef>
                <a:spcPct val="50000"/>
              </a:spcBef>
              <a:buNone/>
            </a:pPr>
            <a:r>
              <a:rPr lang="pt-BR" sz="2400" b="1" dirty="0" smtClean="0">
                <a:solidFill>
                  <a:srgbClr val="3F0D3E"/>
                </a:solidFill>
                <a:latin typeface="Gisha" panose="020B0502040204020203" pitchFamily="34" charset="-79"/>
                <a:cs typeface="Gisha" panose="020B0502040204020203" pitchFamily="34" charset="-79"/>
              </a:rPr>
              <a:t>ESTILO:</a:t>
            </a:r>
          </a:p>
          <a:p>
            <a:pPr>
              <a:lnSpc>
                <a:spcPts val="3000"/>
              </a:lnSpc>
              <a:buFont typeface="Wingdings" panose="05000000000000000000" pitchFamily="2" charset="2"/>
              <a:buChar char="v"/>
            </a:pPr>
            <a:r>
              <a:rPr lang="es-ES" sz="2000" dirty="0" smtClean="0">
                <a:solidFill>
                  <a:srgbClr val="591357"/>
                </a:solidFill>
                <a:latin typeface="Gisha" panose="020B0502040204020203" pitchFamily="34" charset="-79"/>
                <a:cs typeface="Gisha" panose="020B0502040204020203" pitchFamily="34" charset="-79"/>
              </a:rPr>
              <a:t>Es </a:t>
            </a:r>
            <a:r>
              <a:rPr lang="es-ES" sz="2000" dirty="0">
                <a:solidFill>
                  <a:srgbClr val="591357"/>
                </a:solidFill>
                <a:latin typeface="Gisha" panose="020B0502040204020203" pitchFamily="34" charset="-79"/>
                <a:cs typeface="Gisha" panose="020B0502040204020203" pitchFamily="34" charset="-79"/>
              </a:rPr>
              <a:t>lo que te hace </a:t>
            </a:r>
            <a:r>
              <a:rPr lang="es-ES" sz="2000" dirty="0" smtClean="0">
                <a:solidFill>
                  <a:srgbClr val="591357"/>
                </a:solidFill>
                <a:latin typeface="Gisha" panose="020B0502040204020203" pitchFamily="34" charset="-79"/>
                <a:cs typeface="Gisha" panose="020B0502040204020203" pitchFamily="34" charset="-79"/>
              </a:rPr>
              <a:t>única, </a:t>
            </a:r>
            <a:r>
              <a:rPr lang="es-ES" sz="2000" dirty="0">
                <a:solidFill>
                  <a:srgbClr val="591357"/>
                </a:solidFill>
                <a:latin typeface="Gisha" panose="020B0502040204020203" pitchFamily="34" charset="-79"/>
                <a:cs typeface="Gisha" panose="020B0502040204020203" pitchFamily="34" charset="-79"/>
              </a:rPr>
              <a:t>singular. Es mucho más que una forma de vestir: </a:t>
            </a:r>
            <a:r>
              <a:rPr lang="es-ES" sz="2000" dirty="0" smtClean="0">
                <a:solidFill>
                  <a:srgbClr val="591357"/>
                </a:solidFill>
                <a:latin typeface="Gisha" panose="020B0502040204020203" pitchFamily="34" charset="-79"/>
                <a:cs typeface="Gisha" panose="020B0502040204020203" pitchFamily="34" charset="-79"/>
              </a:rPr>
              <a:t>es una </a:t>
            </a:r>
            <a:r>
              <a:rPr lang="es-ES" sz="2000" dirty="0">
                <a:solidFill>
                  <a:srgbClr val="591357"/>
                </a:solidFill>
                <a:latin typeface="Gisha" panose="020B0502040204020203" pitchFamily="34" charset="-79"/>
                <a:cs typeface="Gisha" panose="020B0502040204020203" pitchFamily="34" charset="-79"/>
              </a:rPr>
              <a:t>forma de ser, de </a:t>
            </a:r>
            <a:r>
              <a:rPr lang="es-ES" sz="2000" dirty="0" smtClean="0">
                <a:solidFill>
                  <a:srgbClr val="591357"/>
                </a:solidFill>
                <a:latin typeface="Gisha" panose="020B0502040204020203" pitchFamily="34" charset="-79"/>
                <a:cs typeface="Gisha" panose="020B0502040204020203" pitchFamily="34" charset="-79"/>
              </a:rPr>
              <a:t>vivir y </a:t>
            </a:r>
            <a:r>
              <a:rPr lang="es-ES" sz="2000" dirty="0">
                <a:solidFill>
                  <a:srgbClr val="591357"/>
                </a:solidFill>
                <a:latin typeface="Gisha" panose="020B0502040204020203" pitchFamily="34" charset="-79"/>
                <a:cs typeface="Gisha" panose="020B0502040204020203" pitchFamily="34" charset="-79"/>
              </a:rPr>
              <a:t>de </a:t>
            </a:r>
            <a:r>
              <a:rPr lang="es-ES" sz="2000" dirty="0" smtClean="0">
                <a:solidFill>
                  <a:srgbClr val="591357"/>
                </a:solidFill>
                <a:latin typeface="Gisha" panose="020B0502040204020203" pitchFamily="34" charset="-79"/>
                <a:cs typeface="Gisha" panose="020B0502040204020203" pitchFamily="34" charset="-79"/>
              </a:rPr>
              <a:t>actuar</a:t>
            </a:r>
            <a:r>
              <a:rPr lang="pt-BR" sz="2000" dirty="0" smtClean="0">
                <a:solidFill>
                  <a:srgbClr val="591357"/>
                </a:solidFill>
                <a:latin typeface="Gisha" panose="020B0502040204020203" pitchFamily="34" charset="-79"/>
                <a:cs typeface="Gisha" panose="020B0502040204020203" pitchFamily="34" charset="-79"/>
              </a:rPr>
              <a:t>.</a:t>
            </a:r>
          </a:p>
          <a:p>
            <a:pPr>
              <a:lnSpc>
                <a:spcPts val="3000"/>
              </a:lnSpc>
              <a:buFont typeface="Wingdings" panose="05000000000000000000" pitchFamily="2" charset="2"/>
              <a:buChar char="v"/>
            </a:pPr>
            <a:r>
              <a:rPr lang="es-ES" sz="2000" dirty="0" smtClean="0">
                <a:solidFill>
                  <a:srgbClr val="591357"/>
                </a:solidFill>
                <a:latin typeface="Gisha" panose="020B0502040204020203" pitchFamily="34" charset="-79"/>
                <a:cs typeface="Gisha" panose="020B0502040204020203" pitchFamily="34" charset="-79"/>
              </a:rPr>
              <a:t>Son tus </a:t>
            </a:r>
            <a:r>
              <a:rPr lang="es-ES" sz="2000" dirty="0">
                <a:solidFill>
                  <a:srgbClr val="591357"/>
                </a:solidFill>
                <a:latin typeface="Gisha" panose="020B0502040204020203" pitchFamily="34" charset="-79"/>
                <a:cs typeface="Gisha" panose="020B0502040204020203" pitchFamily="34" charset="-79"/>
              </a:rPr>
              <a:t>elecciones particulares, preferencias, deseos e incluso </a:t>
            </a:r>
            <a:r>
              <a:rPr lang="es-ES" sz="2000" dirty="0" smtClean="0">
                <a:solidFill>
                  <a:srgbClr val="591357"/>
                </a:solidFill>
                <a:latin typeface="Gisha" panose="020B0502040204020203" pitchFamily="34" charset="-79"/>
                <a:cs typeface="Gisha" panose="020B0502040204020203" pitchFamily="34" charset="-79"/>
              </a:rPr>
              <a:t>tus </a:t>
            </a:r>
            <a:r>
              <a:rPr lang="es-ES" sz="2000" dirty="0">
                <a:solidFill>
                  <a:srgbClr val="591357"/>
                </a:solidFill>
                <a:latin typeface="Gisha" panose="020B0502040204020203" pitchFamily="34" charset="-79"/>
                <a:cs typeface="Gisha" panose="020B0502040204020203" pitchFamily="34" charset="-79"/>
              </a:rPr>
              <a:t>estados de ánimo. </a:t>
            </a:r>
            <a:r>
              <a:rPr lang="es-ES" sz="2000" dirty="0" smtClean="0">
                <a:solidFill>
                  <a:srgbClr val="591357"/>
                </a:solidFill>
                <a:latin typeface="Gisha" panose="020B0502040204020203" pitchFamily="34" charset="-79"/>
                <a:cs typeface="Gisha" panose="020B0502040204020203" pitchFamily="34" charset="-79"/>
              </a:rPr>
              <a:t>El estilo </a:t>
            </a:r>
            <a:r>
              <a:rPr lang="es-ES" sz="2000" dirty="0">
                <a:solidFill>
                  <a:srgbClr val="591357"/>
                </a:solidFill>
                <a:latin typeface="Gisha" panose="020B0502040204020203" pitchFamily="34" charset="-79"/>
                <a:cs typeface="Gisha" panose="020B0502040204020203" pitchFamily="34" charset="-79"/>
              </a:rPr>
              <a:t>son </a:t>
            </a:r>
            <a:r>
              <a:rPr lang="es-ES" sz="2000" dirty="0" smtClean="0">
                <a:solidFill>
                  <a:srgbClr val="591357"/>
                </a:solidFill>
                <a:latin typeface="Gisha" panose="020B0502040204020203" pitchFamily="34" charset="-79"/>
                <a:cs typeface="Gisha" panose="020B0502040204020203" pitchFamily="34" charset="-79"/>
              </a:rPr>
              <a:t>los MODOS y no las modas y modismos</a:t>
            </a:r>
            <a:r>
              <a:rPr lang="pt-BR" sz="2000" dirty="0" smtClean="0">
                <a:solidFill>
                  <a:srgbClr val="591357"/>
                </a:solidFill>
                <a:latin typeface="Gisha" panose="020B0502040204020203" pitchFamily="34" charset="-79"/>
                <a:cs typeface="Gisha" panose="020B0502040204020203" pitchFamily="34" charset="-79"/>
              </a:rPr>
              <a:t>. </a:t>
            </a:r>
          </a:p>
          <a:p>
            <a:pPr>
              <a:lnSpc>
                <a:spcPts val="3000"/>
              </a:lnSpc>
              <a:buFont typeface="Wingdings" panose="05000000000000000000" pitchFamily="2" charset="2"/>
              <a:buChar char="v"/>
            </a:pPr>
            <a:r>
              <a:rPr lang="es-ES" sz="2000" dirty="0">
                <a:solidFill>
                  <a:srgbClr val="591357"/>
                </a:solidFill>
                <a:latin typeface="Gisha" panose="020B0502040204020203" pitchFamily="34" charset="-79"/>
                <a:cs typeface="Gisha" panose="020B0502040204020203" pitchFamily="34" charset="-79"/>
              </a:rPr>
              <a:t>La moda es una propuesta de la industria</a:t>
            </a:r>
            <a:r>
              <a:rPr lang="pt-BR" sz="2000" dirty="0" smtClean="0">
                <a:solidFill>
                  <a:srgbClr val="591357"/>
                </a:solidFill>
                <a:latin typeface="Gisha" panose="020B0502040204020203" pitchFamily="34" charset="-79"/>
                <a:cs typeface="Gisha" panose="020B0502040204020203" pitchFamily="34" charset="-79"/>
              </a:rPr>
              <a:t>.</a:t>
            </a:r>
          </a:p>
          <a:p>
            <a:pPr>
              <a:lnSpc>
                <a:spcPts val="3000"/>
              </a:lnSpc>
              <a:buFont typeface="Wingdings" panose="05000000000000000000" pitchFamily="2" charset="2"/>
              <a:buChar char="v"/>
            </a:pPr>
            <a:r>
              <a:rPr lang="es-ES" sz="2000" dirty="0">
                <a:solidFill>
                  <a:srgbClr val="591357"/>
                </a:solidFill>
                <a:latin typeface="Gisha" panose="020B0502040204020203" pitchFamily="34" charset="-79"/>
                <a:cs typeface="Gisha" panose="020B0502040204020203" pitchFamily="34" charset="-79"/>
              </a:rPr>
              <a:t>El estilo es una elección personal</a:t>
            </a:r>
            <a:r>
              <a:rPr lang="pt-BR" sz="2000" dirty="0" smtClean="0">
                <a:solidFill>
                  <a:srgbClr val="591357"/>
                </a:solidFill>
                <a:latin typeface="Gisha" panose="020B0502040204020203" pitchFamily="34" charset="-79"/>
                <a:cs typeface="Gisha" panose="020B0502040204020203" pitchFamily="34" charset="-79"/>
              </a:rPr>
              <a:t>.</a:t>
            </a:r>
          </a:p>
          <a:p>
            <a:pPr>
              <a:lnSpc>
                <a:spcPts val="3000"/>
              </a:lnSpc>
              <a:buFont typeface="Wingdings" panose="05000000000000000000" pitchFamily="2" charset="2"/>
              <a:buChar char="v"/>
            </a:pPr>
            <a:r>
              <a:rPr lang="pt-BR" sz="2000" dirty="0" smtClean="0">
                <a:solidFill>
                  <a:srgbClr val="591357"/>
                </a:solidFill>
                <a:latin typeface="Gisha" panose="020B0502040204020203" pitchFamily="34" charset="-79"/>
                <a:cs typeface="Gisha" panose="020B0502040204020203" pitchFamily="34" charset="-79"/>
              </a:rPr>
              <a:t>La moda </a:t>
            </a:r>
            <a:r>
              <a:rPr lang="pt-BR" sz="2000" dirty="0" err="1" smtClean="0">
                <a:solidFill>
                  <a:srgbClr val="591357"/>
                </a:solidFill>
                <a:latin typeface="Gisha" panose="020B0502040204020203" pitchFamily="34" charset="-79"/>
                <a:cs typeface="Gisha" panose="020B0502040204020203" pitchFamily="34" charset="-79"/>
              </a:rPr>
              <a:t>pasa</a:t>
            </a:r>
            <a:r>
              <a:rPr lang="pt-BR" sz="2000" dirty="0" smtClean="0">
                <a:solidFill>
                  <a:srgbClr val="591357"/>
                </a:solidFill>
                <a:latin typeface="Gisha" panose="020B0502040204020203" pitchFamily="34" charset="-79"/>
                <a:cs typeface="Gisha" panose="020B0502040204020203" pitchFamily="34" charset="-79"/>
              </a:rPr>
              <a:t>, </a:t>
            </a:r>
            <a:r>
              <a:rPr lang="pt-BR" sz="2000" dirty="0" err="1" smtClean="0">
                <a:solidFill>
                  <a:srgbClr val="591357"/>
                </a:solidFill>
                <a:latin typeface="Gisha" panose="020B0502040204020203" pitchFamily="34" charset="-79"/>
                <a:cs typeface="Gisha" panose="020B0502040204020203" pitchFamily="34" charset="-79"/>
              </a:rPr>
              <a:t>el</a:t>
            </a:r>
            <a:r>
              <a:rPr lang="pt-BR" sz="2000" dirty="0" smtClean="0">
                <a:solidFill>
                  <a:srgbClr val="591357"/>
                </a:solidFill>
                <a:latin typeface="Gisha" panose="020B0502040204020203" pitchFamily="34" charset="-79"/>
                <a:cs typeface="Gisha" panose="020B0502040204020203" pitchFamily="34" charset="-79"/>
              </a:rPr>
              <a:t> estilo permanece</a:t>
            </a:r>
            <a:r>
              <a:rPr lang="pt-BR" sz="2000" dirty="0">
                <a:solidFill>
                  <a:srgbClr val="591357"/>
                </a:solidFill>
                <a:latin typeface="Gisha" panose="020B0502040204020203" pitchFamily="34" charset="-79"/>
                <a:cs typeface="Gisha" panose="020B0502040204020203" pitchFamily="34" charset="-79"/>
              </a:rPr>
              <a:t>.</a:t>
            </a:r>
            <a:endParaRPr lang="pt-BR" sz="2000" dirty="0" smtClean="0">
              <a:solidFill>
                <a:srgbClr val="591357"/>
              </a:solidFill>
              <a:latin typeface="Gisha" panose="020B0502040204020203" pitchFamily="34" charset="-79"/>
              <a:cs typeface="Gisha" panose="020B0502040204020203" pitchFamily="34" charset="-79"/>
            </a:endParaRPr>
          </a:p>
          <a:p>
            <a:pPr>
              <a:lnSpc>
                <a:spcPts val="3000"/>
              </a:lnSpc>
              <a:buFont typeface="Wingdings" panose="05000000000000000000" pitchFamily="2" charset="2"/>
              <a:buChar char="v"/>
            </a:pPr>
            <a:r>
              <a:rPr lang="es-ES" sz="2000" dirty="0" smtClean="0">
                <a:solidFill>
                  <a:srgbClr val="591357"/>
                </a:solidFill>
                <a:latin typeface="Gisha" panose="020B0502040204020203" pitchFamily="34" charset="-79"/>
                <a:cs typeface="Gisha" panose="020B0502040204020203" pitchFamily="34" charset="-79"/>
              </a:rPr>
              <a:t>El estilo </a:t>
            </a:r>
            <a:r>
              <a:rPr lang="es-ES" sz="2000" dirty="0">
                <a:solidFill>
                  <a:srgbClr val="591357"/>
                </a:solidFill>
                <a:latin typeface="Gisha" panose="020B0502040204020203" pitchFamily="34" charset="-79"/>
                <a:cs typeface="Gisha" panose="020B0502040204020203" pitchFamily="34" charset="-79"/>
              </a:rPr>
              <a:t>está por encima de la moda</a:t>
            </a:r>
            <a:r>
              <a:rPr lang="pt-BR" sz="2000" dirty="0" smtClean="0">
                <a:solidFill>
                  <a:srgbClr val="591357"/>
                </a:solidFill>
                <a:latin typeface="Gisha" panose="020B0502040204020203" pitchFamily="34" charset="-79"/>
                <a:cs typeface="Gisha" panose="020B0502040204020203" pitchFamily="34" charset="-79"/>
              </a:rPr>
              <a:t>.</a:t>
            </a:r>
            <a:endParaRPr lang="en-US" sz="2400" dirty="0">
              <a:solidFill>
                <a:srgbClr val="591357"/>
              </a:solidFill>
              <a:latin typeface="Gisha" panose="020B0502040204020203" pitchFamily="34" charset="-79"/>
              <a:cs typeface="Gisha" panose="020B0502040204020203" pitchFamily="34" charset="-79"/>
            </a:endParaRPr>
          </a:p>
        </p:txBody>
      </p:sp>
      <p:pic>
        <p:nvPicPr>
          <p:cNvPr id="15364" name="Picture 4" descr="http://trgapartments.com/yahoo_site_admin/assets/images/Smiling_Girl.122132149.jpg"/>
          <p:cNvPicPr>
            <a:picLocks noChangeAspect="1" noChangeArrowheads="1"/>
          </p:cNvPicPr>
          <p:nvPr/>
        </p:nvPicPr>
        <p:blipFill>
          <a:blip r:embed="rId5" cstate="print"/>
          <a:srcRect/>
          <a:stretch>
            <a:fillRect/>
          </a:stretch>
        </p:blipFill>
        <p:spPr bwMode="auto">
          <a:xfrm>
            <a:off x="5267325" y="349162"/>
            <a:ext cx="3571875" cy="3048001"/>
          </a:xfrm>
          <a:prstGeom prst="rect">
            <a:avLst/>
          </a:prstGeom>
          <a:ln>
            <a:noFill/>
          </a:ln>
          <a:effectLst>
            <a:softEdge rad="112500"/>
          </a:effectLst>
        </p:spPr>
      </p:pic>
      <p:sp>
        <p:nvSpPr>
          <p:cNvPr id="12" name="Content Placeholder 2"/>
          <p:cNvSpPr txBox="1">
            <a:spLocks/>
          </p:cNvSpPr>
          <p:nvPr/>
        </p:nvSpPr>
        <p:spPr>
          <a:xfrm>
            <a:off x="5384344" y="3429360"/>
            <a:ext cx="3337836" cy="2314444"/>
          </a:xfrm>
          <a:prstGeom prst="rect">
            <a:avLst/>
          </a:prstGeom>
          <a:noFill/>
          <a:ln w="40000" cap="flat" cmpd="sng" algn="ctr">
            <a:noFill/>
            <a:prstDash val="solid"/>
          </a:ln>
        </p:spPr>
        <p:style>
          <a:lnRef idx="2">
            <a:schemeClr val="accent2"/>
          </a:lnRef>
          <a:fillRef idx="1">
            <a:schemeClr val="lt1"/>
          </a:fillRef>
          <a:effectRef idx="0">
            <a:schemeClr val="accent2"/>
          </a:effectRef>
          <a:fontRef idx="minor">
            <a:schemeClr val="dk1"/>
          </a:fontRef>
        </p:style>
        <p:txBody>
          <a:bodyPr vert="horz">
            <a:noAutofit/>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dk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dk1"/>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dk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dk1"/>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dk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dk1"/>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dk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dk1"/>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dk1"/>
                </a:solidFill>
                <a:latin typeface="+mn-lt"/>
                <a:ea typeface="+mn-ea"/>
                <a:cs typeface="+mn-cs"/>
              </a:defRPr>
            </a:lvl9pPr>
            <a:extLst/>
          </a:lstStyle>
          <a:p>
            <a:pPr marL="0" indent="0" algn="ctr">
              <a:lnSpc>
                <a:spcPts val="3000"/>
              </a:lnSpc>
              <a:spcBef>
                <a:spcPts val="0"/>
              </a:spcBef>
              <a:buClr>
                <a:srgbClr val="4C216D"/>
              </a:buClr>
              <a:buFont typeface="Wingdings 2"/>
              <a:buNone/>
            </a:pPr>
            <a:r>
              <a:rPr lang="es-ES" sz="2000" dirty="0" smtClean="0">
                <a:solidFill>
                  <a:srgbClr val="591357"/>
                </a:solidFill>
                <a:latin typeface="Gisha" panose="020B0502040204020203" pitchFamily="34" charset="-79"/>
                <a:cs typeface="Gisha" panose="020B0502040204020203" pitchFamily="34" charset="-79"/>
              </a:rPr>
              <a:t>La moda es algo que se “compra”, en cambio el estilo se aprende, se experimenta y se vive (a menos que haya nacido así)</a:t>
            </a:r>
            <a:endParaRPr lang="en-US" sz="2000" dirty="0">
              <a:solidFill>
                <a:srgbClr val="591357"/>
              </a:solidFill>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8576" y="-42475"/>
            <a:ext cx="9152576" cy="6884916"/>
            <a:chOff x="-8576" y="-12880"/>
            <a:chExt cx="9152576" cy="6884916"/>
          </a:xfrm>
        </p:grpSpPr>
        <p:pic>
          <p:nvPicPr>
            <p:cNvPr id="6"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8"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194" name="Picture 2" descr="C:\Users\sonia.rigoli\Desktop\kate.[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5400" y="263360"/>
            <a:ext cx="6045198" cy="553155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172552"/>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8576" y="-42475"/>
            <a:ext cx="9152576" cy="6884916"/>
            <a:chOff x="-8576" y="-12880"/>
            <a:chExt cx="9152576" cy="6884916"/>
          </a:xfrm>
        </p:grpSpPr>
        <p:pic>
          <p:nvPicPr>
            <p:cNvPr id="10"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2"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Text Placeholder 4"/>
          <p:cNvSpPr>
            <a:spLocks noGrp="1"/>
          </p:cNvSpPr>
          <p:nvPr>
            <p:ph type="body" sz="half" idx="2"/>
          </p:nvPr>
        </p:nvSpPr>
        <p:spPr>
          <a:xfrm>
            <a:off x="5399468" y="3108960"/>
            <a:ext cx="3429000" cy="2301240"/>
          </a:xfrm>
        </p:spPr>
        <p:txBody>
          <a:bodyPr>
            <a:noAutofit/>
          </a:bodyPr>
          <a:lstStyle/>
          <a:p>
            <a:pPr>
              <a:spcAft>
                <a:spcPts val="1200"/>
              </a:spcAft>
            </a:pPr>
            <a:r>
              <a:rPr lang="es-ES" sz="2000" dirty="0" smtClean="0">
                <a:solidFill>
                  <a:srgbClr val="591357"/>
                </a:solidFill>
                <a:latin typeface="Gisha" panose="020B0502040204020203" pitchFamily="34" charset="-79"/>
                <a:cs typeface="Gisha" panose="020B0502040204020203" pitchFamily="34" charset="-79"/>
              </a:rPr>
              <a:t>“Ustedes </a:t>
            </a:r>
            <a:r>
              <a:rPr lang="es-ES" sz="2000" dirty="0">
                <a:solidFill>
                  <a:srgbClr val="591357"/>
                </a:solidFill>
                <a:latin typeface="Gisha" panose="020B0502040204020203" pitchFamily="34" charset="-79"/>
                <a:cs typeface="Gisha" panose="020B0502040204020203" pitchFamily="34" charset="-79"/>
              </a:rPr>
              <a:t>son la sal de la tierra. Pero si la sal se vuelve insípida, ¿cómo recobrará su sabor? Ya no sirve para nada, sino para que la gente la deseche y la </a:t>
            </a:r>
            <a:r>
              <a:rPr lang="es-ES" sz="2000" dirty="0" smtClean="0">
                <a:solidFill>
                  <a:srgbClr val="591357"/>
                </a:solidFill>
                <a:latin typeface="Gisha" panose="020B0502040204020203" pitchFamily="34" charset="-79"/>
                <a:cs typeface="Gisha" panose="020B0502040204020203" pitchFamily="34" charset="-79"/>
              </a:rPr>
              <a:t>pisotee”</a:t>
            </a:r>
          </a:p>
          <a:p>
            <a:r>
              <a:rPr lang="pt-BR" sz="2000" b="1" dirty="0" smtClean="0">
                <a:solidFill>
                  <a:srgbClr val="591357"/>
                </a:solidFill>
                <a:latin typeface="Gisha" panose="020B0502040204020203" pitchFamily="34" charset="-79"/>
                <a:cs typeface="Gisha" panose="020B0502040204020203" pitchFamily="34" charset="-79"/>
              </a:rPr>
              <a:t>Mat. 5:13 </a:t>
            </a:r>
            <a:endParaRPr lang="en-US" sz="2000" b="1" dirty="0">
              <a:solidFill>
                <a:srgbClr val="591357"/>
              </a:solidFill>
              <a:latin typeface="Gisha" panose="020B0502040204020203" pitchFamily="34" charset="-79"/>
              <a:cs typeface="Gisha" panose="020B0502040204020203" pitchFamily="34" charset="-79"/>
            </a:endParaRPr>
          </a:p>
        </p:txBody>
      </p:sp>
      <p:pic>
        <p:nvPicPr>
          <p:cNvPr id="54274" name="Picture 2" descr="http://1.bp.blogspot.com/_-ZYqllQWP9Y/TB96cV_-B3I/AAAAAAAAAAU/Wd8avqyLZqI/s1600/flores%5B1%5D.jpg"/>
          <p:cNvPicPr>
            <a:picLocks noGrp="1" noChangeAspect="1" noChangeArrowheads="1"/>
          </p:cNvPicPr>
          <p:nvPr>
            <p:ph type="pic" idx="1"/>
          </p:nvPr>
        </p:nvPicPr>
        <p:blipFill>
          <a:blip r:embed="rId5" cstate="print"/>
          <a:srcRect l="10406" r="10406"/>
          <a:stretch>
            <a:fillRect/>
          </a:stretch>
        </p:blipFill>
        <p:spPr bwMode="auto">
          <a:xfrm>
            <a:off x="854085" y="1027503"/>
            <a:ext cx="4206240" cy="4206240"/>
          </a:xfrm>
          <a:prstGeom prst="rect">
            <a:avLst/>
          </a:prstGeom>
          <a:noFill/>
        </p:spPr>
      </p:pic>
      <p:sp>
        <p:nvSpPr>
          <p:cNvPr id="8" name="Rectangle 7"/>
          <p:cNvSpPr/>
          <p:nvPr/>
        </p:nvSpPr>
        <p:spPr>
          <a:xfrm>
            <a:off x="5399468" y="736498"/>
            <a:ext cx="2971800" cy="1785104"/>
          </a:xfrm>
          <a:prstGeom prst="rect">
            <a:avLst/>
          </a:prstGeom>
        </p:spPr>
        <p:txBody>
          <a:bodyPr wrap="square">
            <a:spAutoFit/>
          </a:bodyPr>
          <a:lstStyle/>
          <a:p>
            <a:pPr>
              <a:spcAft>
                <a:spcPts val="1200"/>
              </a:spcAft>
            </a:pPr>
            <a:r>
              <a:rPr lang="es-ES" sz="2000" dirty="0" smtClean="0">
                <a:solidFill>
                  <a:srgbClr val="591357"/>
                </a:solidFill>
                <a:latin typeface="Gisha" panose="020B0502040204020203" pitchFamily="34" charset="-79"/>
                <a:cs typeface="Gisha" panose="020B0502040204020203" pitchFamily="34" charset="-79"/>
              </a:rPr>
              <a:t>“Ustedes </a:t>
            </a:r>
            <a:r>
              <a:rPr lang="es-ES" sz="2000" dirty="0">
                <a:solidFill>
                  <a:srgbClr val="591357"/>
                </a:solidFill>
                <a:latin typeface="Gisha" panose="020B0502040204020203" pitchFamily="34" charset="-79"/>
                <a:cs typeface="Gisha" panose="020B0502040204020203" pitchFamily="34" charset="-79"/>
              </a:rPr>
              <a:t>son la luz del mundo. Una ciudad en lo alto de una colina no puede </a:t>
            </a:r>
            <a:r>
              <a:rPr lang="es-ES" sz="2000" dirty="0" smtClean="0">
                <a:solidFill>
                  <a:srgbClr val="591357"/>
                </a:solidFill>
                <a:latin typeface="Gisha" panose="020B0502040204020203" pitchFamily="34" charset="-79"/>
                <a:cs typeface="Gisha" panose="020B0502040204020203" pitchFamily="34" charset="-79"/>
              </a:rPr>
              <a:t>esconderse”</a:t>
            </a:r>
            <a:r>
              <a:rPr lang="pt-BR" sz="2000" dirty="0" smtClean="0">
                <a:solidFill>
                  <a:srgbClr val="591357"/>
                </a:solidFill>
                <a:latin typeface="Gisha" panose="020B0502040204020203" pitchFamily="34" charset="-79"/>
                <a:cs typeface="Gisha" panose="020B0502040204020203" pitchFamily="34" charset="-79"/>
              </a:rPr>
              <a:t> </a:t>
            </a:r>
          </a:p>
          <a:p>
            <a:r>
              <a:rPr lang="pt-BR" sz="2000" b="1" dirty="0" smtClean="0">
                <a:solidFill>
                  <a:srgbClr val="591357"/>
                </a:solidFill>
                <a:latin typeface="Gisha" panose="020B0502040204020203" pitchFamily="34" charset="-79"/>
                <a:cs typeface="Gisha" panose="020B0502040204020203" pitchFamily="34" charset="-79"/>
              </a:rPr>
              <a:t>Mat. 5:14</a:t>
            </a:r>
            <a:endParaRPr lang="en-US" sz="2000" b="1" dirty="0">
              <a:solidFill>
                <a:srgbClr val="591357"/>
              </a:solidFill>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8576" y="-42475"/>
            <a:ext cx="9152576" cy="6884916"/>
            <a:chOff x="-8576" y="-12880"/>
            <a:chExt cx="9152576" cy="6884916"/>
          </a:xfrm>
        </p:grpSpPr>
        <p:pic>
          <p:nvPicPr>
            <p:cNvPr id="8"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0"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8678" name="Picture 6" descr="http://designblurb.com/wp-content/uploads/2009/02/character-designs-63.jpg"/>
          <p:cNvPicPr>
            <a:picLocks noChangeAspect="1" noChangeArrowheads="1"/>
          </p:cNvPicPr>
          <p:nvPr/>
        </p:nvPicPr>
        <p:blipFill rotWithShape="1">
          <a:blip r:embed="rId5" cstate="print"/>
          <a:srcRect l="36199"/>
          <a:stretch/>
        </p:blipFill>
        <p:spPr bwMode="auto">
          <a:xfrm>
            <a:off x="0" y="-38100"/>
            <a:ext cx="2514600" cy="6138848"/>
          </a:xfrm>
          <a:prstGeom prst="rect">
            <a:avLst/>
          </a:prstGeom>
          <a:ln>
            <a:noFill/>
          </a:ln>
          <a:effectLst>
            <a:softEdge rad="112500"/>
          </a:effectLst>
        </p:spPr>
      </p:pic>
      <p:sp>
        <p:nvSpPr>
          <p:cNvPr id="11" name="Content Placeholder 2"/>
          <p:cNvSpPr txBox="1">
            <a:spLocks/>
          </p:cNvSpPr>
          <p:nvPr/>
        </p:nvSpPr>
        <p:spPr>
          <a:xfrm>
            <a:off x="2819400" y="153062"/>
            <a:ext cx="5486400" cy="5901622"/>
          </a:xfrm>
          <a:prstGeom prst="rect">
            <a:avLst/>
          </a:prstGeom>
          <a:noFill/>
          <a:ln w="40000" cap="flat" cmpd="sng" algn="ctr">
            <a:noFill/>
            <a:prstDash val="solid"/>
          </a:ln>
        </p:spPr>
        <p:style>
          <a:lnRef idx="2">
            <a:schemeClr val="accent2"/>
          </a:lnRef>
          <a:fillRef idx="1">
            <a:schemeClr val="lt1"/>
          </a:fillRef>
          <a:effectRef idx="0">
            <a:schemeClr val="accent2"/>
          </a:effectRef>
          <a:fontRef idx="minor">
            <a:schemeClr val="dk1"/>
          </a:fontRef>
        </p:style>
        <p:txBody>
          <a:bodyPr vert="horz" lIns="45720" tIns="0" rIns="45720" bIns="0">
            <a:no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dk1"/>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dk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dk1"/>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dk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dk1"/>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dk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dk1"/>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dk1"/>
                </a:solidFill>
                <a:latin typeface="+mn-lt"/>
                <a:ea typeface="+mn-ea"/>
                <a:cs typeface="+mn-cs"/>
              </a:defRPr>
            </a:lvl9pPr>
            <a:extLst/>
          </a:lstStyle>
          <a:p>
            <a:pPr algn="ctr">
              <a:lnSpc>
                <a:spcPts val="3500"/>
              </a:lnSpc>
              <a:spcBef>
                <a:spcPts val="0"/>
              </a:spcBef>
              <a:buClr>
                <a:srgbClr val="4C216D"/>
              </a:buClr>
            </a:pPr>
            <a:r>
              <a:rPr lang="es-ES" sz="2800" b="1" dirty="0" smtClean="0">
                <a:solidFill>
                  <a:srgbClr val="3F0D3E"/>
                </a:solidFill>
                <a:latin typeface="Gisha" panose="020B0502040204020203" pitchFamily="34" charset="-79"/>
                <a:cs typeface="Gisha" panose="020B0502040204020203" pitchFamily="34" charset="-79"/>
              </a:rPr>
              <a:t>Tener Estilo:</a:t>
            </a:r>
          </a:p>
          <a:p>
            <a:pPr algn="ctr">
              <a:lnSpc>
                <a:spcPts val="3500"/>
              </a:lnSpc>
              <a:spcBef>
                <a:spcPts val="0"/>
              </a:spcBef>
              <a:buClr>
                <a:srgbClr val="4C216D"/>
              </a:buClr>
            </a:pPr>
            <a:r>
              <a:rPr lang="es-ES" sz="2400" dirty="0" smtClean="0">
                <a:solidFill>
                  <a:srgbClr val="591357"/>
                </a:solidFill>
                <a:latin typeface="Gisha" panose="020B0502040204020203" pitchFamily="34" charset="-79"/>
                <a:cs typeface="Gisha" panose="020B0502040204020203" pitchFamily="34" charset="-79"/>
              </a:rPr>
              <a:t>No se resume en el mero hecho de la elección, pues en ese caso cualquiera tendría estilo: “Al fin y al cabo, todos eligen…”</a:t>
            </a:r>
          </a:p>
          <a:p>
            <a:pPr algn="ctr">
              <a:lnSpc>
                <a:spcPts val="3500"/>
              </a:lnSpc>
              <a:spcBef>
                <a:spcPts val="0"/>
              </a:spcBef>
              <a:buClr>
                <a:srgbClr val="4C216D"/>
              </a:buClr>
            </a:pPr>
            <a:r>
              <a:rPr lang="es-ES" sz="2400" dirty="0" smtClean="0">
                <a:solidFill>
                  <a:srgbClr val="591357"/>
                </a:solidFill>
                <a:latin typeface="Gisha" panose="020B0502040204020203" pitchFamily="34" charset="-79"/>
                <a:cs typeface="Gisha" panose="020B0502040204020203" pitchFamily="34" charset="-79"/>
              </a:rPr>
              <a:t>Quien tiene estilo, hace elecciones de manera consiente, coherente y sistemática, con el objetivo de ser visto como lo había planeado.</a:t>
            </a:r>
          </a:p>
          <a:p>
            <a:pPr algn="ctr">
              <a:lnSpc>
                <a:spcPts val="3500"/>
              </a:lnSpc>
              <a:spcBef>
                <a:spcPts val="0"/>
              </a:spcBef>
              <a:buClr>
                <a:srgbClr val="4C216D"/>
              </a:buClr>
            </a:pPr>
            <a:r>
              <a:rPr lang="es-ES" sz="2400" dirty="0" smtClean="0">
                <a:solidFill>
                  <a:srgbClr val="591357"/>
                </a:solidFill>
                <a:latin typeface="Gisha" panose="020B0502040204020203" pitchFamily="34" charset="-79"/>
                <a:cs typeface="Gisha" panose="020B0502040204020203" pitchFamily="34" charset="-79"/>
              </a:rPr>
              <a:t>Quien tiene estilo, hace una declaración de sí misma con toda claridad y señala para otros la manera en que quiere ser tratada.</a:t>
            </a:r>
            <a:endParaRPr lang="en-US" sz="2400" dirty="0">
              <a:solidFill>
                <a:srgbClr val="591357"/>
              </a:solidFill>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8576" y="-42475"/>
            <a:ext cx="9152576" cy="6884916"/>
            <a:chOff x="-8576" y="-12880"/>
            <a:chExt cx="9152576" cy="6884916"/>
          </a:xfrm>
        </p:grpSpPr>
        <p:pic>
          <p:nvPicPr>
            <p:cNvPr id="8"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0"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9708" name="Picture 12" descr="http://www.magnetreps.com/wp/wp-content/uploads/2007/03/1197_m.jpg"/>
          <p:cNvPicPr>
            <a:picLocks noChangeAspect="1" noChangeArrowheads="1"/>
          </p:cNvPicPr>
          <p:nvPr/>
        </p:nvPicPr>
        <p:blipFill>
          <a:blip r:embed="rId5" cstate="print"/>
          <a:srcRect/>
          <a:stretch>
            <a:fillRect/>
          </a:stretch>
        </p:blipFill>
        <p:spPr bwMode="auto">
          <a:xfrm>
            <a:off x="4953000" y="571506"/>
            <a:ext cx="3997452" cy="4648200"/>
          </a:xfrm>
          <a:prstGeom prst="rect">
            <a:avLst/>
          </a:prstGeom>
          <a:ln>
            <a:noFill/>
          </a:ln>
          <a:effectLst>
            <a:softEdge rad="112500"/>
          </a:effectLst>
        </p:spPr>
      </p:pic>
      <p:sp>
        <p:nvSpPr>
          <p:cNvPr id="11" name="Content Placeholder 2"/>
          <p:cNvSpPr txBox="1">
            <a:spLocks/>
          </p:cNvSpPr>
          <p:nvPr/>
        </p:nvSpPr>
        <p:spPr>
          <a:xfrm>
            <a:off x="596260" y="552637"/>
            <a:ext cx="3971452" cy="4953000"/>
          </a:xfrm>
          <a:prstGeom prst="rect">
            <a:avLst/>
          </a:prstGeom>
          <a:noFill/>
          <a:ln w="40000" cap="flat" cmpd="sng" algn="ctr">
            <a:noFill/>
            <a:prstDash val="solid"/>
          </a:ln>
        </p:spPr>
        <p:style>
          <a:lnRef idx="2">
            <a:schemeClr val="accent2"/>
          </a:lnRef>
          <a:fillRef idx="1">
            <a:schemeClr val="lt1"/>
          </a:fillRef>
          <a:effectRef idx="0">
            <a:schemeClr val="accent2"/>
          </a:effectRef>
          <a:fontRef idx="minor">
            <a:schemeClr val="dk1"/>
          </a:fontRef>
        </p:style>
        <p:txBody>
          <a:bodyPr vert="horz" lIns="45720" tIns="0" rIns="45720" bIns="0">
            <a:no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dk1"/>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dk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dk1"/>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dk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dk1"/>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dk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dk1"/>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dk1"/>
                </a:solidFill>
                <a:latin typeface="+mn-lt"/>
                <a:ea typeface="+mn-ea"/>
                <a:cs typeface="+mn-cs"/>
              </a:defRPr>
            </a:lvl9pPr>
            <a:extLst/>
          </a:lstStyle>
          <a:p>
            <a:pPr algn="ctr">
              <a:lnSpc>
                <a:spcPts val="3500"/>
              </a:lnSpc>
              <a:spcBef>
                <a:spcPts val="0"/>
              </a:spcBef>
              <a:buClr>
                <a:srgbClr val="4C216D"/>
              </a:buClr>
            </a:pPr>
            <a:r>
              <a:rPr lang="es-ES" sz="2400" dirty="0" smtClean="0">
                <a:solidFill>
                  <a:srgbClr val="591357"/>
                </a:solidFill>
                <a:latin typeface="Gisha" panose="020B0502040204020203" pitchFamily="34" charset="-79"/>
                <a:cs typeface="Gisha" panose="020B0502040204020203" pitchFamily="34" charset="-79"/>
              </a:rPr>
              <a:t>Quien se viste bien, con gusto y originalidad, revela una buena dosis de autoestima. En otras palabras, si me trato bien, los demás harán lo mismo. Trátate bien que el mundo responderá de la misma manera. Trátate con elegancia, que el mundo te tratará con elegancia.</a:t>
            </a:r>
            <a:endParaRPr lang="en-US" sz="2400" dirty="0">
              <a:solidFill>
                <a:srgbClr val="591357"/>
              </a:solidFill>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8576" y="-42475"/>
            <a:ext cx="9152576" cy="6884916"/>
            <a:chOff x="-8576" y="-12880"/>
            <a:chExt cx="9152576" cy="6884916"/>
          </a:xfrm>
        </p:grpSpPr>
        <p:pic>
          <p:nvPicPr>
            <p:cNvPr id="8"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10"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0722" name="Picture 2" descr="http://www.allfreelogo.com/images/vector-thumb/pretty-model-at-home-prev1189243725co5XeI.jpg"/>
          <p:cNvPicPr>
            <a:picLocks noChangeAspect="1" noChangeArrowheads="1"/>
          </p:cNvPicPr>
          <p:nvPr/>
        </p:nvPicPr>
        <p:blipFill>
          <a:blip r:embed="rId5" cstate="print"/>
          <a:srcRect/>
          <a:stretch>
            <a:fillRect/>
          </a:stretch>
        </p:blipFill>
        <p:spPr bwMode="auto">
          <a:xfrm>
            <a:off x="5317797" y="980941"/>
            <a:ext cx="3335852" cy="4423630"/>
          </a:xfrm>
          <a:prstGeom prst="rect">
            <a:avLst/>
          </a:prstGeom>
          <a:ln>
            <a:noFill/>
          </a:ln>
          <a:effectLst>
            <a:softEdge rad="112500"/>
          </a:effectLst>
        </p:spPr>
      </p:pic>
      <p:sp>
        <p:nvSpPr>
          <p:cNvPr id="11" name="Content Placeholder 2"/>
          <p:cNvSpPr txBox="1">
            <a:spLocks/>
          </p:cNvSpPr>
          <p:nvPr/>
        </p:nvSpPr>
        <p:spPr>
          <a:xfrm>
            <a:off x="501195" y="1013138"/>
            <a:ext cx="4326251" cy="5076635"/>
          </a:xfrm>
          <a:prstGeom prst="rect">
            <a:avLst/>
          </a:prstGeom>
          <a:noFill/>
          <a:ln w="40000" cap="flat" cmpd="sng" algn="ctr">
            <a:noFill/>
            <a:prstDash val="solid"/>
          </a:ln>
        </p:spPr>
        <p:style>
          <a:lnRef idx="2">
            <a:schemeClr val="accent2"/>
          </a:lnRef>
          <a:fillRef idx="1">
            <a:schemeClr val="lt1"/>
          </a:fillRef>
          <a:effectRef idx="0">
            <a:schemeClr val="accent2"/>
          </a:effectRef>
          <a:fontRef idx="minor">
            <a:schemeClr val="dk1"/>
          </a:fontRef>
        </p:style>
        <p:txBody>
          <a:bodyPr>
            <a:noAutofit/>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dk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dk1"/>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dk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dk1"/>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dk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dk1"/>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dk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dk1"/>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dk1"/>
                </a:solidFill>
                <a:latin typeface="+mn-lt"/>
                <a:ea typeface="+mn-ea"/>
                <a:cs typeface="+mn-cs"/>
              </a:defRPr>
            </a:lvl9pPr>
            <a:extLst/>
          </a:lstStyle>
          <a:p>
            <a:pPr marL="0" indent="0">
              <a:lnSpc>
                <a:spcPts val="3000"/>
              </a:lnSpc>
              <a:spcBef>
                <a:spcPts val="0"/>
              </a:spcBef>
              <a:buClr>
                <a:srgbClr val="4C216D"/>
              </a:buClr>
              <a:buFont typeface="Wingdings 2"/>
              <a:buNone/>
            </a:pPr>
            <a:r>
              <a:rPr lang="es-BO" sz="2000" dirty="0" smtClean="0">
                <a:solidFill>
                  <a:srgbClr val="591357"/>
                </a:solidFill>
                <a:latin typeface="Gisha" panose="020B0502040204020203" pitchFamily="34" charset="-79"/>
                <a:cs typeface="Gisha" panose="020B0502040204020203" pitchFamily="34" charset="-79"/>
              </a:rPr>
              <a:t>Tenemos una noción vaga de lo que somos y de cómo es verdaderamente nuestra apariencia. Si embargo, sin tal conocimiento es imposible tener estilo propio.</a:t>
            </a:r>
          </a:p>
          <a:p>
            <a:pPr marL="0" indent="0">
              <a:lnSpc>
                <a:spcPts val="3000"/>
              </a:lnSpc>
              <a:spcBef>
                <a:spcPts val="0"/>
              </a:spcBef>
              <a:buClr>
                <a:srgbClr val="4C216D"/>
              </a:buClr>
              <a:buFont typeface="Wingdings 2"/>
              <a:buNone/>
            </a:pPr>
            <a:r>
              <a:rPr lang="es-BO" sz="2000" dirty="0" smtClean="0">
                <a:solidFill>
                  <a:srgbClr val="591357"/>
                </a:solidFill>
                <a:latin typeface="Gisha" panose="020B0502040204020203" pitchFamily="34" charset="-79"/>
                <a:cs typeface="Gisha" panose="020B0502040204020203" pitchFamily="34" charset="-79"/>
              </a:rPr>
              <a:t>Tratemos de ver al espejo como nuestro primer aliado en la búsqueda de nuestro estilo personal.</a:t>
            </a:r>
          </a:p>
          <a:p>
            <a:pPr marL="0" indent="0">
              <a:lnSpc>
                <a:spcPts val="3000"/>
              </a:lnSpc>
              <a:spcBef>
                <a:spcPts val="0"/>
              </a:spcBef>
              <a:buClr>
                <a:srgbClr val="4C216D"/>
              </a:buClr>
              <a:buFont typeface="Wingdings 2"/>
              <a:buNone/>
            </a:pPr>
            <a:r>
              <a:rPr lang="es-BO" sz="2000" dirty="0" smtClean="0">
                <a:solidFill>
                  <a:srgbClr val="591357"/>
                </a:solidFill>
                <a:latin typeface="Gisha" panose="020B0502040204020203" pitchFamily="34" charset="-79"/>
                <a:cs typeface="Gisha" panose="020B0502040204020203" pitchFamily="34" charset="-79"/>
              </a:rPr>
              <a:t>Debemos enfrentar la realidad: mírate de todos los ángulos para tener una visión correcta y precisa de tus proporciones.</a:t>
            </a:r>
            <a:endParaRPr lang="es-BO" sz="2000" dirty="0">
              <a:solidFill>
                <a:srgbClr val="591357"/>
              </a:solidFill>
              <a:latin typeface="Gisha" panose="020B0502040204020203" pitchFamily="34" charset="-79"/>
              <a:cs typeface="Gisha" panose="020B0502040204020203" pitchFamily="34" charset="-79"/>
            </a:endParaRPr>
          </a:p>
        </p:txBody>
      </p:sp>
      <p:sp>
        <p:nvSpPr>
          <p:cNvPr id="12" name="Subtitle 2"/>
          <p:cNvSpPr txBox="1">
            <a:spLocks/>
          </p:cNvSpPr>
          <p:nvPr/>
        </p:nvSpPr>
        <p:spPr>
          <a:xfrm>
            <a:off x="501733" y="327578"/>
            <a:ext cx="6584867" cy="415707"/>
          </a:xfrm>
          <a:prstGeom prst="rect">
            <a:avLst/>
          </a:prstGeom>
        </p:spPr>
        <p:txBody>
          <a:bodyPr vert="horz" lIns="45720" tIns="0" rIns="45720" bIns="0">
            <a:no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tx1">
                    <a:tint val="85000"/>
                  </a:schemeClr>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tx1">
                    <a:tint val="85000"/>
                  </a:schemeClr>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tx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tx1">
                    <a:tint val="85000"/>
                  </a:schemeClr>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tx1">
                    <a:tint val="85000"/>
                  </a:schemeClr>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tx1"/>
                </a:solidFill>
                <a:latin typeface="+mn-lt"/>
                <a:ea typeface="+mn-ea"/>
                <a:cs typeface="+mn-cs"/>
              </a:defRPr>
            </a:lvl9pPr>
            <a:extLst/>
          </a:lstStyle>
          <a:p>
            <a:pPr algn="l"/>
            <a:r>
              <a:rPr lang="es-BO" sz="3600" b="1" dirty="0" smtClean="0">
                <a:solidFill>
                  <a:srgbClr val="3F0D3E"/>
                </a:solidFill>
                <a:latin typeface="Gisha" panose="020B0502040204020203" pitchFamily="34" charset="-79"/>
                <a:cs typeface="Gisha" panose="020B0502040204020203" pitchFamily="34" charset="-79"/>
              </a:rPr>
              <a:t>En busca de tu propio estilo</a:t>
            </a:r>
            <a:endParaRPr lang="es-BO" sz="3600" b="1" dirty="0">
              <a:solidFill>
                <a:srgbClr val="3F0D3E"/>
              </a:solidFill>
              <a:latin typeface="Gisha" panose="020B0502040204020203" pitchFamily="34" charset="-79"/>
              <a:cs typeface="Gisha" panose="020B0502040204020203" pitchFamily="34" charset="-79"/>
            </a:endParaRPr>
          </a:p>
        </p:txBody>
      </p:sp>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1466</TotalTime>
  <Words>1829</Words>
  <Application>Microsoft Macintosh PowerPoint</Application>
  <PresentationFormat>Presentación en pantalla (4:3)</PresentationFormat>
  <Paragraphs>534</Paragraphs>
  <Slides>61</Slides>
  <Notes>1</Notes>
  <HiddenSlides>0</HiddenSlides>
  <MMClips>0</MMClips>
  <ScaleCrop>false</ScaleCrop>
  <HeadingPairs>
    <vt:vector size="4" baseType="variant">
      <vt:variant>
        <vt:lpstr>Tema</vt:lpstr>
      </vt:variant>
      <vt:variant>
        <vt:i4>1</vt:i4>
      </vt:variant>
      <vt:variant>
        <vt:lpstr>Títulos de diapositiva</vt:lpstr>
      </vt:variant>
      <vt:variant>
        <vt:i4>61</vt:i4>
      </vt:variant>
    </vt:vector>
  </HeadingPairs>
  <TitlesOfParts>
    <vt:vector size="62" baseType="lpstr">
      <vt:lpstr>Opulent</vt:lpstr>
      <vt:lpstr>Encuentro de Princesas</vt:lpstr>
      <vt:lpstr>Tú en la pasarela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Moda</dc:title>
  <dc:creator>Carlinha</dc:creator>
  <cp:lastModifiedBy>Milder Cordoba de Palacio</cp:lastModifiedBy>
  <cp:revision>179</cp:revision>
  <dcterms:created xsi:type="dcterms:W3CDTF">2011-01-05T16:06:14Z</dcterms:created>
  <dcterms:modified xsi:type="dcterms:W3CDTF">2016-01-29T13:34:40Z</dcterms:modified>
</cp:coreProperties>
</file>